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3"/>
    <p:sldId id="264" r:id="rId4"/>
    <p:sldId id="257" r:id="rId5"/>
    <p:sldId id="298" r:id="rId6"/>
    <p:sldId id="299" r:id="rId7"/>
    <p:sldId id="284" r:id="rId8"/>
    <p:sldId id="272" r:id="rId9"/>
    <p:sldId id="266" r:id="rId10"/>
    <p:sldId id="268" r:id="rId11"/>
    <p:sldId id="270" r:id="rId12"/>
    <p:sldId id="277" r:id="rId13"/>
    <p:sldId id="274" r:id="rId14"/>
    <p:sldId id="275" r:id="rId15"/>
    <p:sldId id="278" r:id="rId16"/>
    <p:sldId id="282" r:id="rId17"/>
    <p:sldId id="327" r:id="rId18"/>
    <p:sldId id="328" r:id="rId1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485"/>
        <p:guide pos="403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5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image" Target="../media/image12.jpeg"/><Relationship Id="rId7" Type="http://schemas.openxmlformats.org/officeDocument/2006/relationships/image" Target="../media/image11.jpe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20.jpe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7490" y="2651125"/>
            <a:ext cx="9144000" cy="2515870"/>
          </a:xfrm>
        </p:spPr>
        <p:txBody>
          <a:bodyPr>
            <a:normAutofit/>
          </a:bodyPr>
          <a:p>
            <a:r>
              <a:rPr lang="ru-RU" altLang="en-US">
                <a:sym typeface="+mn-ea"/>
              </a:rPr>
              <a:t> </a:t>
            </a:r>
            <a:r>
              <a:rPr lang="ru-RU" altLang="en-US" b="1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«Орнамент в квадрате»</a:t>
            </a:r>
            <a:endParaRPr lang="ru-RU" altLang="en-US" b="1">
              <a:solidFill>
                <a:srgbClr val="C00000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8610" y="3348038"/>
            <a:ext cx="9144000" cy="1655762"/>
          </a:xfrm>
        </p:spPr>
        <p:txBody>
          <a:bodyPr>
            <a:normAutofit/>
          </a:bodyPr>
          <a:p>
            <a:pPr algn="l"/>
            <a: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Разработка к программе «Декорте»;  </a:t>
            </a:r>
            <a:b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</a:br>
            <a: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ПДО </a:t>
            </a:r>
            <a:r>
              <a:rPr lang="ru-RU" sz="2000" b="1" dirty="0" err="1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Горностаева</a:t>
            </a:r>
            <a: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О.В. МАУ ДО </a:t>
            </a:r>
            <a:b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</a:br>
            <a: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«ДДЮТ им. </a:t>
            </a:r>
            <a:r>
              <a:rPr lang="ru-RU" sz="2000" b="1" dirty="0" err="1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Е.А.Евтушенко</a:t>
            </a:r>
            <a: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»  </a:t>
            </a:r>
            <a:b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</a:br>
            <a: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Братск </a:t>
            </a:r>
            <a:br>
              <a:rPr lang="ru-RU" sz="2000" b="1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</a:br>
            <a:r>
              <a:rPr lang="ru-RU" sz="2000" b="1" dirty="0" smtClean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2022</a:t>
            </a:r>
            <a:endParaRPr lang="ru-RU" sz="2000" b="1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 algn="l"/>
            <a:endParaRPr lang="ru-RU" altLang="en-US" sz="2000" b="1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406775" y="4991735"/>
            <a:ext cx="78378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 sz="3200" b="1">
                <a:latin typeface="Corbel" panose="020B0503020204020204" charset="0"/>
                <a:cs typeface="Corbel" panose="020B0503020204020204" charset="0"/>
                <a:sym typeface="+mn-ea"/>
              </a:rPr>
              <a:t>занятие в игровой форме проведения    </a:t>
            </a:r>
            <a:endParaRPr lang="ru-RU" altLang="en-US" sz="3200" b="1">
              <a:latin typeface="Corbel" panose="020B0503020204020204" charset="0"/>
              <a:cs typeface="Corbel" panose="020B0503020204020204" charset="0"/>
            </a:endParaRPr>
          </a:p>
        </p:txBody>
      </p:sp>
      <p:pic>
        <p:nvPicPr>
          <p:cNvPr id="5" name="Изображение 4" descr="el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8945" y="545465"/>
            <a:ext cx="5403215" cy="2247265"/>
          </a:xfrm>
          <a:prstGeom prst="rect">
            <a:avLst/>
          </a:prstGeom>
        </p:spPr>
      </p:pic>
      <p:pic>
        <p:nvPicPr>
          <p:cNvPr id="13" name="Изображение 12" descr="кв22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720" y="544195"/>
            <a:ext cx="2282825" cy="2248535"/>
          </a:xfrm>
          <a:prstGeom prst="rect">
            <a:avLst/>
          </a:prstGeom>
        </p:spPr>
      </p:pic>
      <p:pic>
        <p:nvPicPr>
          <p:cNvPr id="7" name="Изображение 6" descr="кл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1815"/>
            <a:ext cx="2226310" cy="2247900"/>
          </a:xfrm>
          <a:prstGeom prst="rect">
            <a:avLst/>
          </a:prstGeom>
        </p:spPr>
      </p:pic>
      <p:pic>
        <p:nvPicPr>
          <p:cNvPr id="8" name="Изображение 7" descr="кв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990" y="518795"/>
            <a:ext cx="2278380" cy="2299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157" y="249955"/>
            <a:ext cx="9594850" cy="1315085"/>
          </a:xfrm>
        </p:spPr>
        <p:txBody>
          <a:bodyPr>
            <a:normAutofit/>
          </a:bodyPr>
          <a:lstStyle/>
          <a:p>
            <a:pPr algn="ctr"/>
            <a:r>
              <a:rPr lang="ru-RU" altLang="en-US" sz="3600" b="1" dirty="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Геометрический орнамент в квадрате</a:t>
            </a:r>
            <a:endParaRPr lang="ru-RU" altLang="en-US" sz="3600" b="1" dirty="0">
              <a:solidFill>
                <a:srgbClr val="C0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892672" y="812785"/>
            <a:ext cx="10554260" cy="17723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altLang="en-US" sz="2000" dirty="0">
              <a:solidFill>
                <a:srgbClr val="002060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0" indent="0">
              <a:buNone/>
            </a:pPr>
            <a:r>
              <a:rPr lang="ru-RU" altLang="en-US" sz="1800" b="1" dirty="0">
                <a:latin typeface="Corbel" panose="020B0503020204020204" charset="0"/>
                <a:cs typeface="+mj-lt"/>
              </a:rPr>
              <a:t>    </a:t>
            </a:r>
            <a:r>
              <a:rPr lang="ru-RU" altLang="en-US" sz="1800" b="1" dirty="0" smtClean="0">
                <a:latin typeface="Corbel" panose="020B0503020204020204" charset="0"/>
                <a:cs typeface="+mj-lt"/>
              </a:rPr>
              <a:t>   Иногда получаются  очень неожиданные узоры в квадрате.  Да, они сделаны немного иначе, чем  нужно было бы по заданию. Но они интересны, они оригинальны и надо признать, что они и так самодостаточны  и смотрятся уже не как орнамент,  а как  необычная орнаментальная композиция в квадрате. А их авторов можно поздравить с творческой победой! </a:t>
            </a:r>
            <a:endParaRPr lang="ru-RU" altLang="en-US" sz="1800" b="1" dirty="0">
              <a:latin typeface="Corbel" panose="020B0503020204020204" charset="0"/>
            </a:endParaRPr>
          </a:p>
          <a:p>
            <a:endParaRPr lang="ru-RU" altLang="en-US" sz="1600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3" y="2763696"/>
            <a:ext cx="3217333" cy="31645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156" y="2711656"/>
            <a:ext cx="3150303" cy="32166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132" y="2711656"/>
            <a:ext cx="3262489" cy="3188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445"/>
            <a:ext cx="10515600" cy="1325563"/>
          </a:xfrm>
        </p:spPr>
        <p:txBody>
          <a:bodyPr/>
          <a:p>
            <a:pPr algn="ctr"/>
            <a:r>
              <a:rPr lang="ru-RU" altLang="en-US" sz="36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Теоретическая часть</a:t>
            </a:r>
            <a:r>
              <a:rPr lang="ru-RU" altLang="en-US" sz="360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 </a:t>
            </a:r>
            <a:endParaRPr lang="ru-RU" altLang="en-US" sz="3600">
              <a:solidFill>
                <a:srgbClr val="FF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>
          <a:xfrm>
            <a:off x="5689600" y="-179070"/>
            <a:ext cx="6502400" cy="6392545"/>
          </a:xfrm>
        </p:spPr>
        <p:txBody>
          <a:bodyPr>
            <a:normAutofit lnSpcReduction="20000"/>
          </a:bodyPr>
          <a:p>
            <a:pPr>
              <a:buFont typeface="Wingdings" panose="05000000000000000000" charset="0"/>
            </a:pPr>
            <a:r>
              <a:rPr lang="ru-RU" altLang="en-US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</a:t>
            </a:r>
            <a:r>
              <a:rPr lang="ru-RU" altLang="en-US" sz="200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 Подготовительный этап</a:t>
            </a:r>
            <a:endParaRPr lang="ru-RU" altLang="en-US" sz="2000" b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>
              <a:buFont typeface="Wingdings" panose="05000000000000000000" charset="0"/>
              <a:buChar char="v"/>
            </a:pPr>
            <a:r>
              <a:rPr lang="ru-RU" altLang="en-US" sz="2000" b="0">
                <a:latin typeface="Corbel" panose="020B0503020204020204" charset="0"/>
                <a:cs typeface="Corbel" panose="020B0503020204020204" charset="0"/>
                <a:sym typeface="+mn-ea"/>
              </a:rPr>
              <a:t>Совместно просмотриваем предложенные образцы файлов, пакетов и тканей).Вспоминаем секреты красоты - (ритм,осевую и центральную и симметрии).</a:t>
            </a:r>
            <a:endParaRPr lang="ru-RU" altLang="en-US" sz="2000" b="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>
              <a:buFont typeface="Wingdings" panose="05000000000000000000" charset="0"/>
            </a:pPr>
            <a:r>
              <a:rPr lang="ru-RU" altLang="en-US" sz="2000" b="0">
                <a:latin typeface="Corbel" panose="020B0503020204020204" charset="0"/>
                <a:cs typeface="Corbel" panose="020B0503020204020204" charset="0"/>
                <a:sym typeface="+mn-ea"/>
              </a:rPr>
              <a:t>    </a:t>
            </a:r>
            <a:endParaRPr lang="ru-RU" altLang="en-US" sz="2000" b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>
              <a:buFont typeface="Wingdings" panose="05000000000000000000" charset="0"/>
              <a:buChar char="v"/>
            </a:pPr>
            <a:r>
              <a:rPr lang="ru-RU" altLang="en-US" sz="2000" b="0">
                <a:latin typeface="Corbel" panose="020B0503020204020204" charset="0"/>
                <a:cs typeface="Corbel" panose="020B0503020204020204" charset="0"/>
                <a:sym typeface="+mn-ea"/>
              </a:rPr>
              <a:t>. </a:t>
            </a:r>
            <a:r>
              <a:rPr lang="ru-RU" altLang="en-US" sz="2000" b="0">
                <a:latin typeface="Corbel" panose="020B0503020204020204" charset="0"/>
                <a:cs typeface="Corbel" panose="020B0503020204020204" charset="0"/>
              </a:rPr>
              <a:t>Определяем с помощью цветных полосок бумаги наиболее гармоничные сочетания цветов (родственные цвета и контрастные, сочетания светлых и тёмных оттенков).</a:t>
            </a:r>
            <a:endParaRPr lang="ru-RU" altLang="en-US" sz="2000" b="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>
              <a:buFont typeface="Wingdings" panose="05000000000000000000" charset="0"/>
            </a:pPr>
            <a:r>
              <a:rPr lang="ru-RU" altLang="en-US" sz="2000" b="0">
                <a:latin typeface="Corbel" panose="020B0503020204020204" charset="0"/>
                <a:cs typeface="Corbel" panose="020B0503020204020204" charset="0"/>
                <a:sym typeface="+mn-ea"/>
              </a:rPr>
              <a:t> </a:t>
            </a:r>
            <a:endParaRPr lang="ru-RU" altLang="en-US" sz="2000" b="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>
              <a:buFont typeface="Wingdings" panose="05000000000000000000" charset="0"/>
              <a:buChar char="v"/>
            </a:pPr>
            <a:r>
              <a:rPr lang="ru-RU" altLang="en-US" sz="2000" b="0">
                <a:latin typeface="Corbel" panose="020B0503020204020204" charset="0"/>
                <a:cs typeface="Corbel" panose="020B0503020204020204" charset="0"/>
              </a:rPr>
              <a:t>Совместно обсуждаем их конструктивные и цветовые особенности, а также особенности орнаментов, выполненных другими детьми.</a:t>
            </a:r>
            <a:endParaRPr lang="ru-RU" altLang="en-US" sz="2000" b="0">
              <a:latin typeface="Corbel" panose="020B0503020204020204" charset="0"/>
              <a:cs typeface="Corbel" panose="020B0503020204020204" charset="0"/>
            </a:endParaRPr>
          </a:p>
          <a:p>
            <a:pPr>
              <a:buFont typeface="Wingdings" panose="05000000000000000000" charset="0"/>
              <a:buChar char="v"/>
            </a:pPr>
            <a:endParaRPr lang="ru-RU" altLang="en-US" sz="2000" b="0">
              <a:latin typeface="Corbel" panose="020B0503020204020204" charset="0"/>
              <a:cs typeface="Corbel" panose="020B0503020204020204" charset="0"/>
            </a:endParaRPr>
          </a:p>
          <a:p>
            <a:pPr>
              <a:buFont typeface="Wingdings" panose="05000000000000000000" charset="0"/>
              <a:buChar char="v"/>
            </a:pPr>
            <a:r>
              <a:rPr lang="ru-RU" altLang="en-US" sz="2000" b="0">
                <a:sym typeface="+mn-ea"/>
              </a:rPr>
              <a:t> Знакомимся с приёмом «в нахлёст», когда один элемент частично перекрывает другой. Важно сохранить и правильно использовать этот «новоиспечённый» элемент в других частях орнамента.</a:t>
            </a:r>
            <a:r>
              <a:rPr lang="ru-RU" altLang="en-US" sz="2220" b="0">
                <a:latin typeface="Corbel" panose="020B0503020204020204" charset="0"/>
                <a:cs typeface="Corbel" panose="020B0503020204020204" charset="0"/>
              </a:rPr>
              <a:t> </a:t>
            </a:r>
            <a:endParaRPr lang="ru-RU" altLang="en-US" sz="2220" b="0">
              <a:latin typeface="Corbel" panose="020B0503020204020204" charset="0"/>
              <a:cs typeface="Corbel" panose="020B0503020204020204" charset="0"/>
            </a:endParaRPr>
          </a:p>
        </p:txBody>
      </p:sp>
      <p:pic>
        <p:nvPicPr>
          <p:cNvPr id="8" name="Замещающее содержимое 7" descr="ОР 2"/>
          <p:cNvPicPr>
            <a:picLocks noChangeAspect="1"/>
          </p:cNvPicPr>
          <p:nvPr>
            <p:ph sz="quarter" idx="4"/>
          </p:nvPr>
        </p:nvPicPr>
        <p:blipFill>
          <a:blip r:embed="rId1"/>
          <a:stretch>
            <a:fillRect/>
          </a:stretch>
        </p:blipFill>
        <p:spPr>
          <a:xfrm>
            <a:off x="0" y="932815"/>
            <a:ext cx="1933575" cy="3305810"/>
          </a:xfrm>
          <a:prstGeom prst="rect">
            <a:avLst/>
          </a:prstGeom>
        </p:spPr>
      </p:pic>
      <p:pic>
        <p:nvPicPr>
          <p:cNvPr id="7" name="Замещающее содержимое 6" descr="ОР 1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75765" y="1341120"/>
            <a:ext cx="3778250" cy="2489200"/>
          </a:xfrm>
          <a:prstGeom prst="rect">
            <a:avLst/>
          </a:prstGeom>
        </p:spPr>
      </p:pic>
      <p:pic>
        <p:nvPicPr>
          <p:cNvPr id="4" name="Изображение 3" descr="ОР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55010"/>
            <a:ext cx="2456815" cy="2580005"/>
          </a:xfrm>
          <a:prstGeom prst="rect">
            <a:avLst/>
          </a:prstGeom>
        </p:spPr>
      </p:pic>
      <p:pic>
        <p:nvPicPr>
          <p:cNvPr id="6" name="Изображение 5" descr="ОР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705" y="3830320"/>
            <a:ext cx="1591310" cy="1540510"/>
          </a:xfrm>
          <a:prstGeom prst="rect">
            <a:avLst/>
          </a:prstGeom>
        </p:spPr>
      </p:pic>
      <p:pic>
        <p:nvPicPr>
          <p:cNvPr id="9" name="Изображение 8" descr="ОР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5765" y="4462780"/>
            <a:ext cx="2375535" cy="2395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blinds/>
      </p:transition>
    </mc:Choice>
    <mc:Fallback>
      <p:transition spd="slow">
        <p:blinds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504825"/>
            <a:ext cx="10515600" cy="1325563"/>
          </a:xfrm>
        </p:spPr>
        <p:txBody>
          <a:bodyPr/>
          <a:p>
            <a:pPr algn="ctr"/>
            <a:r>
              <a:rPr lang="ru-RU" altLang="en-US" sz="36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Практические рекомендации </a:t>
            </a:r>
            <a:endParaRPr lang="ru-RU" altLang="en-US" sz="3600" b="1">
              <a:solidFill>
                <a:srgbClr val="FF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-5080" y="1586230"/>
            <a:ext cx="5880735" cy="5692775"/>
          </a:xfrm>
        </p:spPr>
        <p:txBody>
          <a:bodyPr>
            <a:normAutofit fontScale="80000"/>
          </a:bodyPr>
          <a:p>
            <a:pPr marL="285750" indent="-28575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500" b="1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  </a:t>
            </a:r>
            <a:r>
              <a:rPr lang="ru-RU" altLang="en-US" sz="25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Определяем тему и порядок выполнения     </a:t>
            </a:r>
            <a:endParaRPr lang="ru-RU" altLang="en-US" sz="2500" b="1">
              <a:solidFill>
                <a:srgbClr val="FF0000"/>
              </a:solidFill>
              <a:latin typeface="Corbel" panose="020B0503020204020204" charset="0"/>
              <a:cs typeface="Corbel" panose="020B0503020204020204" charset="0"/>
            </a:endParaRPr>
          </a:p>
          <a:p>
            <a:pPr>
              <a:lnSpc>
                <a:spcPct val="100000"/>
              </a:lnSpc>
              <a:buFont typeface="Wingdings" panose="05000000000000000000" charset="0"/>
            </a:pPr>
            <a:r>
              <a:rPr lang="ru-RU" altLang="en-US" sz="25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       орнамента, делимся на 2 команды, начинаем.</a:t>
            </a:r>
            <a:endParaRPr lang="ru-RU" altLang="en-US" sz="2500" b="1">
              <a:solidFill>
                <a:srgbClr val="FF0000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50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1 задание</a:t>
            </a:r>
            <a:r>
              <a:rPr lang="ru-RU" altLang="en-US" sz="2500">
                <a:latin typeface="Corbel" panose="020B0503020204020204" charset="0"/>
                <a:cs typeface="Corbel" panose="020B0503020204020204" charset="0"/>
                <a:sym typeface="+mn-ea"/>
              </a:rPr>
              <a:t>  Составляем геометрический орнамент в квадрате с</a:t>
            </a:r>
            <a:r>
              <a:rPr lang="ru-RU" altLang="en-US" sz="250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выделением краёв</a:t>
            </a:r>
            <a:r>
              <a:rPr lang="ru-RU" altLang="en-US" sz="2500">
                <a:latin typeface="Corbel" panose="020B0503020204020204" charset="0"/>
                <a:cs typeface="Corbel" panose="020B0503020204020204" charset="0"/>
                <a:sym typeface="+mn-ea"/>
              </a:rPr>
              <a:t> квадрата. Центр украшаем минимально или вообще не украшаем.</a:t>
            </a:r>
            <a:endParaRPr lang="ru-RU" altLang="en-US" sz="2500"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50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2 задание </a:t>
            </a:r>
            <a:r>
              <a:rPr lang="ru-RU" altLang="en-US" sz="2500">
                <a:latin typeface="Corbel" panose="020B0503020204020204" charset="0"/>
                <a:cs typeface="Corbel" panose="020B0503020204020204" charset="0"/>
                <a:sym typeface="+mn-ea"/>
              </a:rPr>
              <a:t>Геометрический орнамент в квадрате с </a:t>
            </a:r>
            <a:r>
              <a:rPr lang="ru-RU" altLang="en-US" sz="250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выделением его центра</a:t>
            </a:r>
            <a:r>
              <a:rPr lang="ru-RU" altLang="en-US" sz="2500">
                <a:latin typeface="Corbel" panose="020B0503020204020204" charset="0"/>
                <a:cs typeface="Corbel" panose="020B0503020204020204" charset="0"/>
                <a:sym typeface="+mn-ea"/>
              </a:rPr>
              <a:t>, за счёт постепенного прибавления элементов композиции. Максимальное скопление элементов равномерно располагаем по центру квадрата. Края же украшаем минимально или вообще не украшаем</a:t>
            </a:r>
            <a:endParaRPr lang="ru-RU" altLang="en-US" sz="2500"/>
          </a:p>
          <a:p>
            <a:pPr>
              <a:buFont typeface="Wingdings" panose="05000000000000000000" charset="0"/>
            </a:pPr>
            <a:endParaRPr lang="ru-RU" altLang="en-US" sz="2500" b="1">
              <a:solidFill>
                <a:srgbClr val="C00000"/>
              </a:solidFill>
              <a:latin typeface="Corbel" panose="020B0503020204020204" charset="0"/>
              <a:cs typeface="Corbel" panose="020B0503020204020204" charset="0"/>
            </a:endParaRPr>
          </a:p>
          <a:p>
            <a:pPr>
              <a:buFont typeface="Wingdings" panose="05000000000000000000" charset="0"/>
            </a:pPr>
            <a:r>
              <a:rPr lang="ru-RU" altLang="en-US" sz="2500" b="1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 </a:t>
            </a:r>
            <a:r>
              <a:rPr lang="ru-RU" altLang="en-US" sz="2500">
                <a:latin typeface="Corbel" panose="020B0503020204020204" charset="0"/>
                <a:cs typeface="Corbel" panose="020B0503020204020204" charset="0"/>
              </a:rPr>
              <a:t> </a:t>
            </a:r>
            <a:endParaRPr lang="ru-RU" altLang="en-US" sz="2500"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</a:pPr>
            <a:r>
              <a:rPr lang="ru-RU" altLang="en-US"/>
              <a:t> </a:t>
            </a:r>
            <a:endParaRPr lang="ru-RU" altLang="en-US"/>
          </a:p>
          <a:p>
            <a:pPr marL="342900" indent="-342900"/>
            <a:endParaRPr lang="ru-RU" altLang="en-US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6200140" y="1689100"/>
            <a:ext cx="6020435" cy="5192395"/>
          </a:xfrm>
        </p:spPr>
        <p:txBody>
          <a:bodyPr>
            <a:normAutofit lnSpcReduction="20000"/>
          </a:bodyPr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Используем простые геометрические элементы из цветной бумаги на больших плоскостях  квадратной формы (ограниченные бумажным скотчем на двух столешницах). </a:t>
            </a:r>
            <a:endParaRPr lang="ru-RU" altLang="en-US" sz="2000"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Компонуем орнамент на основе условного  «сетчатого» квадрата, </a:t>
            </a: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за счёт постепенного прибавления элементов композиции. </a:t>
            </a:r>
            <a:endParaRPr lang="ru-RU" altLang="en-US" sz="2000"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Условно делим каждую сторону. Следим за симметричным расположением деталей и </a:t>
            </a: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 визуальной сбалансированностью узоров. </a:t>
            </a:r>
            <a:endParaRPr lang="ru-RU" altLang="en-US" sz="2000"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Участки сгущения и разрежения элементов необходимо симметрично и равномерно распределять по площади орнамента. </a:t>
            </a:r>
            <a:endParaRPr lang="ru-RU" altLang="en-US" sz="200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 marL="457200" indent="-457200"/>
            <a:r>
              <a:rPr lang="ru-RU" altLang="en-US">
                <a:sym typeface="+mn-ea"/>
              </a:rPr>
              <a:t> </a:t>
            </a:r>
            <a:endParaRPr lang="ru-RU" altLang="en-US"/>
          </a:p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blinds/>
      </p:transition>
    </mc:Choice>
    <mc:Fallback>
      <p:transition spd="slow">
        <p:blinds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779145"/>
            <a:ext cx="10515600" cy="1325563"/>
          </a:xfrm>
        </p:spPr>
        <p:txBody>
          <a:bodyPr>
            <a:normAutofit/>
          </a:bodyPr>
          <a:p>
            <a:pPr algn="ctr"/>
            <a:r>
              <a:rPr lang="ru-RU" altLang="en-US" sz="36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Социально-нравственное  взаимодействие</a:t>
            </a:r>
            <a:br>
              <a:rPr lang="ru-RU" altLang="en-US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</a:br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855980" y="1861185"/>
            <a:ext cx="10819130" cy="5080635"/>
          </a:xfrm>
        </p:spPr>
        <p:txBody>
          <a:bodyPr>
            <a:normAutofit lnSpcReduction="20000"/>
          </a:bodyPr>
          <a:p>
            <a:pPr marL="342900" indent="-342900">
              <a:lnSpc>
                <a:spcPct val="15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</a:rPr>
              <a:t>Разделившись на 2 группы, участники составляют заданные композиции  </a:t>
            </a: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орнаментов на своих столах. </a:t>
            </a:r>
            <a:endParaRPr lang="ru-RU" altLang="en-US" sz="200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Выполнив одну композицию, они меняют локацию и выполняют вторую часть задания на другом столе. Столешницы имеют различные по тону и оттенкам фоновые цвета.</a:t>
            </a:r>
            <a:r>
              <a:rPr lang="ru-RU" altLang="en-US" sz="2000">
                <a:latin typeface="Corbel" panose="020B0503020204020204" charset="0"/>
                <a:cs typeface="Corbel" panose="020B0503020204020204" charset="0"/>
              </a:rPr>
              <a:t>                                                  </a:t>
            </a:r>
            <a:endParaRPr lang="ru-RU" altLang="en-US" sz="2000"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v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Делим полномочия: кто-то сортирует фигуры, кто-то делает орнамент и наблюдает за цветовую редактуру, кто-то делает орнамент и наблюдает за точностью раскладывания элементов, кто-то развивает рождающийся мотив, синхронно дополняя или меняя композицию.</a:t>
            </a:r>
            <a:endParaRPr lang="ru-RU" altLang="en-US" sz="200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charset="0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     </a:t>
            </a:r>
            <a:r>
              <a:rPr lang="ru-RU" altLang="en-US" sz="2000">
                <a:latin typeface="Corbel" panose="020B0503020204020204" charset="0"/>
                <a:cs typeface="Corbel" panose="020B0503020204020204" charset="0"/>
                <a:sym typeface="+mn-ea"/>
              </a:rPr>
              <a:t>           </a:t>
            </a:r>
            <a:r>
              <a:rPr lang="ru-RU" altLang="en-US" sz="2000">
                <a:latin typeface="Corbel" panose="020B0503020204020204" charset="0"/>
                <a:cs typeface="Corbel" panose="020B0503020204020204" charset="0"/>
              </a:rPr>
              <a:t>                                                                      </a:t>
            </a:r>
            <a:endParaRPr lang="ru-RU" altLang="en-US" sz="2000">
              <a:latin typeface="Corbel" panose="020B0503020204020204" charset="0"/>
              <a:cs typeface="Corbel" panose="020B0503020204020204" charset="0"/>
            </a:endParaRPr>
          </a:p>
          <a:p>
            <a:pPr>
              <a:buFont typeface="Wingdings" panose="05000000000000000000" charset="0"/>
            </a:pPr>
            <a:r>
              <a:rPr lang="ru-RU" altLang="en-US" sz="2000">
                <a:latin typeface="Corbel" panose="020B0503020204020204" charset="0"/>
                <a:cs typeface="Corbel" panose="020B0503020204020204" charset="0"/>
              </a:rPr>
              <a:t> </a:t>
            </a:r>
            <a:r>
              <a:rPr lang="ru-RU" altLang="en-US"/>
              <a:t>                                                                                                              </a:t>
            </a:r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6172200" y="1406525"/>
            <a:ext cx="5752465" cy="3454400"/>
          </a:xfrm>
        </p:spPr>
        <p:txBody>
          <a:bodyPr>
            <a:noAutofit/>
          </a:bodyPr>
          <a:p>
            <a:r>
              <a:rPr lang="ru-RU" altLang="en-US" sz="2000">
                <a:sym typeface="+mn-ea"/>
              </a:rPr>
              <a:t> </a:t>
            </a:r>
            <a:endParaRPr lang="ru-RU" altLang="en-US" sz="2000">
              <a:sym typeface="+mn-ea"/>
            </a:endParaRPr>
          </a:p>
          <a:p>
            <a:pPr marL="342900" indent="-342900"/>
            <a:endParaRPr lang="ru-RU" altLang="en-US" sz="2000">
              <a:latin typeface="Corbel" panose="020B0503020204020204" charset="0"/>
              <a:cs typeface="Corbel" panose="020B0503020204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blinds/>
      </p:transition>
    </mc:Choice>
    <mc:Fallback>
      <p:transition spd="slow">
        <p:blinds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454025"/>
            <a:ext cx="10515600" cy="1325563"/>
          </a:xfrm>
        </p:spPr>
        <p:txBody>
          <a:bodyPr>
            <a:normAutofit/>
          </a:bodyPr>
          <a:p>
            <a:pPr algn="l"/>
            <a:r>
              <a:rPr lang="ru-RU" altLang="en-US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                                 </a:t>
            </a:r>
            <a:r>
              <a:rPr lang="ru-RU" altLang="en-US" sz="36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Практика</a:t>
            </a:r>
            <a:r>
              <a:rPr lang="ru-RU" altLang="en-US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</a:t>
            </a:r>
            <a:endParaRPr lang="ru-RU" altLang="en-US"/>
          </a:p>
        </p:txBody>
      </p:sp>
      <p:pic>
        <p:nvPicPr>
          <p:cNvPr id="4" name="Замещающее содержимое 3" descr="ОР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537845"/>
            <a:ext cx="3263265" cy="4351655"/>
          </a:xfrm>
          <a:prstGeom prst="rect">
            <a:avLst/>
          </a:prstGeom>
        </p:spPr>
      </p:pic>
      <p:pic>
        <p:nvPicPr>
          <p:cNvPr id="7" name="Замещающее содержимое 6" descr="ОР2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78700" y="537845"/>
            <a:ext cx="4813300" cy="3810000"/>
          </a:xfrm>
          <a:prstGeom prst="rect">
            <a:avLst/>
          </a:prstGeom>
        </p:spPr>
      </p:pic>
      <p:pic>
        <p:nvPicPr>
          <p:cNvPr id="10" name="Изображение 9" descr="ОР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060" y="3187700"/>
            <a:ext cx="3322955" cy="3655060"/>
          </a:xfrm>
          <a:prstGeom prst="rect">
            <a:avLst/>
          </a:prstGeom>
        </p:spPr>
      </p:pic>
      <p:pic>
        <p:nvPicPr>
          <p:cNvPr id="11" name="Изображение 10" descr="ОР 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475" y="2854960"/>
            <a:ext cx="3001645" cy="400304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3907155" y="1331595"/>
            <a:ext cx="337248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  <a:buFont typeface="Wingdings" panose="05000000000000000000" charset="0"/>
            </a:pPr>
            <a:r>
              <a:rPr lang="ru-RU" altLang="en-US" sz="2000" b="1">
                <a:latin typeface="Corbel" panose="020B0503020204020204" charset="0"/>
                <a:cs typeface="Corbel" panose="020B0503020204020204" charset="0"/>
                <a:sym typeface="+mn-ea"/>
              </a:rPr>
              <a:t>креативность и                  коммуникация</a:t>
            </a:r>
            <a:endParaRPr lang="ru-RU" altLang="en-US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split orient="vert" dir="in"/>
      </p:transition>
    </mc:Choice>
    <mc:Fallback>
      <p:transition spd="slow">
        <p:split orient="vert" dir="in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495935"/>
            <a:ext cx="10515600" cy="1325563"/>
          </a:xfrm>
        </p:spPr>
        <p:txBody>
          <a:bodyPr/>
          <a:p>
            <a:pPr algn="ctr"/>
            <a:r>
              <a:rPr lang="ru-RU" altLang="en-US" sz="36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Практика (продолжение)</a:t>
            </a:r>
            <a:endParaRPr lang="ru-RU" altLang="en-US" sz="3600"/>
          </a:p>
        </p:txBody>
      </p:sp>
      <p:pic>
        <p:nvPicPr>
          <p:cNvPr id="5" name="Замещающее содержимое 4" descr="ОР9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1584325"/>
            <a:ext cx="3921125" cy="5229225"/>
          </a:xfrm>
          <a:prstGeom prst="rect">
            <a:avLst/>
          </a:prstGeom>
        </p:spPr>
      </p:pic>
      <p:pic>
        <p:nvPicPr>
          <p:cNvPr id="7" name="Замещающее содержимое 6" descr="ОР91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23275" y="1447165"/>
            <a:ext cx="3768725" cy="5396230"/>
          </a:xfrm>
          <a:prstGeom prst="rect">
            <a:avLst/>
          </a:prstGeom>
        </p:spPr>
      </p:pic>
      <p:pic>
        <p:nvPicPr>
          <p:cNvPr id="8" name="Изображение 7" descr="ОР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225" y="2732405"/>
            <a:ext cx="3663950" cy="290004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000625" y="1429385"/>
            <a:ext cx="2349500" cy="553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  <a:buFont typeface="Wingdings" panose="05000000000000000000" charset="0"/>
            </a:pPr>
            <a:r>
              <a:rPr lang="ru-RU" altLang="en-US" sz="2000" b="1">
                <a:latin typeface="Corbel" panose="020B0503020204020204" charset="0"/>
                <a:cs typeface="Corbel" panose="020B0503020204020204" charset="0"/>
                <a:sym typeface="+mn-ea"/>
              </a:rPr>
              <a:t>личное первенство</a:t>
            </a:r>
            <a:endParaRPr lang="ru-RU" altLang="en-US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split orient="vert" dir="in"/>
      </p:transition>
    </mc:Choice>
    <mc:Fallback>
      <p:transition spd="slow">
        <p:split orient="vert" dir="in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 sz="3600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Результаты</a:t>
            </a:r>
            <a:endParaRPr lang="ru-RU" altLang="en-US" sz="3600" b="1">
              <a:solidFill>
                <a:srgbClr val="FF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11544300" cy="6271260"/>
          </a:xfrm>
        </p:spPr>
        <p:txBody>
          <a:bodyPr>
            <a:normAutofit/>
          </a:bodyPr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22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Дети прикоснулись к этому старейшему и удивительному искусству - орнаментальному, креативно и совместно создали свои варианты в этой вечной истории искусства.</a:t>
            </a:r>
            <a:endParaRPr lang="ru-RU" altLang="en-US" sz="222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22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Получили навык создания заданной композиции, используя мобильные комбинаторные  средства и способы.    </a:t>
            </a:r>
            <a:endParaRPr lang="ru-RU" altLang="en-US" sz="222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22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Унали немного больше друг о друге, посмотрели кто и как проходил это очень непростое испытание на тему «уступить или победить»</a:t>
            </a:r>
            <a:r>
              <a:rPr lang="ru-RU" altLang="en-US" sz="2220"/>
              <a:t>.</a:t>
            </a:r>
            <a:endParaRPr lang="ru-RU" altLang="en-US" sz="2220"/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v"/>
            </a:pPr>
            <a:r>
              <a:rPr lang="ru-RU" altLang="en-US" sz="222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Занятие </a:t>
            </a:r>
            <a:r>
              <a:rPr lang="ru-RU" altLang="en-US" sz="2220">
                <a:solidFill>
                  <a:schemeClr val="tx1"/>
                </a:solidFill>
              </a:rPr>
              <a:t>с</a:t>
            </a:r>
            <a:r>
              <a:rPr lang="ru-RU" altLang="en-US" sz="222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оздаёт  условия развивающей предметно-пространственной среды для социально-нравственного творческого взаимодействия ребёнка.</a:t>
            </a:r>
            <a:endParaRPr lang="ru-RU" altLang="en-US" sz="222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 marL="342900" indent="-342900">
              <a:buFont typeface="Wingdings" panose="05000000000000000000" charset="0"/>
              <a:buChar char="v"/>
            </a:pPr>
            <a:endParaRPr lang="ru-RU" altLang="en-US"/>
          </a:p>
          <a:p>
            <a:pPr marL="457200" indent="-457200"/>
            <a:r>
              <a:rPr lang="ru-RU" altLang="en-US"/>
              <a:t>  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blinds/>
      </p:transition>
    </mc:Choice>
    <mc:Fallback>
      <p:transition spd="slow">
        <p:blinds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1031875"/>
            <a:ext cx="10515600" cy="1325563"/>
          </a:xfrm>
        </p:spPr>
        <p:txBody>
          <a:bodyPr/>
          <a:p>
            <a:pPr algn="ctr"/>
            <a:r>
              <a:rPr lang="ru-RU" altLang="en-US" b="1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  <a:t>Спасибо за внимание !</a:t>
            </a:r>
            <a:endParaRPr lang="ru-RU" altLang="en-US" b="1">
              <a:solidFill>
                <a:srgbClr val="FF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11" name="Рисунок 10"/>
          <p:cNvPicPr>
            <a:picLocks noChangeAspect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305" y="2437765"/>
            <a:ext cx="2980690" cy="3015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825" y="1148080"/>
            <a:ext cx="10515600" cy="2074545"/>
          </a:xfrm>
        </p:spPr>
        <p:txBody>
          <a:bodyPr>
            <a:normAutofit fontScale="90000"/>
          </a:bodyPr>
          <a:p>
            <a:pPr algn="ctr"/>
            <a:r>
              <a:rPr lang="ru-RU" altLang="en-US" sz="3600" b="0" dirty="0" smtClean="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Автор-составитель</a:t>
            </a:r>
            <a:r>
              <a:rPr lang="ru-RU" altLang="en-US" sz="3600" b="0" dirty="0" smtClean="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</a:t>
            </a:r>
            <a:br>
              <a:rPr lang="ru-RU" altLang="en-US" sz="3600" b="0" dirty="0">
                <a:solidFill>
                  <a:srgbClr val="FF0000"/>
                </a:solidFill>
                <a:latin typeface="Corbel" panose="020B0503020204020204" charset="0"/>
                <a:cs typeface="Corbel" panose="020B0503020204020204" charset="0"/>
              </a:rPr>
            </a:br>
            <a:r>
              <a:rPr lang="ru-RU" altLang="en-US" sz="3600" b="0" dirty="0">
                <a:latin typeface="Corbel" panose="020B0503020204020204" charset="0"/>
                <a:cs typeface="Corbel" panose="020B0503020204020204" charset="0"/>
                <a:sym typeface="+mn-ea"/>
              </a:rPr>
              <a:t>педагог первой квалификационной категории                     </a:t>
            </a:r>
            <a:r>
              <a:rPr lang="ru-RU" altLang="en-US" sz="3600" b="0" dirty="0" err="1">
                <a:latin typeface="Corbel" panose="020B0503020204020204" charset="0"/>
                <a:cs typeface="Corbel" panose="020B0503020204020204" charset="0"/>
                <a:sym typeface="+mn-ea"/>
              </a:rPr>
              <a:t>Горностаева</a:t>
            </a:r>
            <a:r>
              <a:rPr lang="ru-RU" altLang="en-US" sz="3600" b="0" dirty="0">
                <a:latin typeface="Corbel" panose="020B0503020204020204" charset="0"/>
                <a:cs typeface="Corbel" panose="020B0503020204020204" charset="0"/>
                <a:sym typeface="+mn-ea"/>
              </a:rPr>
              <a:t> Ольга </a:t>
            </a:r>
            <a:r>
              <a:rPr lang="ru-RU" altLang="en-US" sz="3600" b="0" dirty="0" smtClean="0">
                <a:latin typeface="Corbel" panose="020B0503020204020204" charset="0"/>
                <a:cs typeface="Corbel" panose="020B0503020204020204" charset="0"/>
                <a:sym typeface="+mn-ea"/>
              </a:rPr>
              <a:t>Владимировна</a:t>
            </a:r>
            <a:r>
              <a:rPr lang="ru-RU" altLang="en-US" sz="3110" dirty="0" smtClean="0">
                <a:latin typeface="Corbel" panose="020B0503020204020204" charset="0"/>
                <a:cs typeface="Corbel" panose="020B0503020204020204" charset="0"/>
                <a:sym typeface="+mn-ea"/>
              </a:rPr>
              <a:t> </a:t>
            </a:r>
            <a:br>
              <a:rPr lang="ru-RU" altLang="en-US" dirty="0">
                <a:latin typeface="Corbel" panose="020B0503020204020204" charset="0"/>
                <a:cs typeface="Corbel" panose="020B0503020204020204" charset="0"/>
                <a:sym typeface="+mn-ea"/>
              </a:rPr>
            </a:b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835" y="2506345"/>
            <a:ext cx="11734165" cy="4351655"/>
          </a:xfrm>
        </p:spPr>
        <p:txBody>
          <a:bodyPr>
            <a:normAutofit/>
          </a:bodyPr>
          <a:p>
            <a:pPr marL="0" indent="0" algn="ctr">
              <a:buNone/>
            </a:pPr>
            <a:endParaRPr lang="ru-RU" altLang="en-US" dirty="0" smtClean="0"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 dirty="0" smtClean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Педагогический </a:t>
            </a: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стаж 34 года </a:t>
            </a:r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ФГБОУ ВПО " КГПУ им. В.П. Астафьева"; педагогическое образование"(профиль "изобразительное искусство"); 2018 г. </a:t>
            </a:r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"Цвет и свет в композиции"; курс повышения квалификации в ФГБОУ ВО СГИИ имени </a:t>
            </a:r>
            <a:r>
              <a:rPr lang="ru-RU" altLang="en-US" sz="2000" dirty="0" err="1" smtClean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Д.Хворостовского</a:t>
            </a: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; 2019 г.</a:t>
            </a:r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"Современное </a:t>
            </a:r>
            <a:r>
              <a:rPr lang="ru-RU" altLang="en-US" sz="2000" dirty="0" err="1" smtClean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искусство</a:t>
            </a:r>
            <a:r>
              <a:rPr lang="ru-RU" altLang="en-US" sz="2000" dirty="0" smtClean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</a:t>
            </a: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и арт-мир"; курс повышения квалификации в МФПУ "Синергия";2021 г.</a:t>
            </a:r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Участник и победитель международных конкурсов.</a:t>
            </a:r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 dirty="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Автор трёх персональных  и участник городских выставок.</a:t>
            </a:r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/>
            <a:endParaRPr lang="ru-RU" altLang="en-US" sz="2000" dirty="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167005"/>
            <a:ext cx="10515600" cy="1340485"/>
          </a:xfrm>
        </p:spPr>
        <p:txBody>
          <a:bodyPr>
            <a:normAutofit/>
          </a:bodyPr>
          <a:p>
            <a:pPr algn="ctr"/>
            <a:r>
              <a:rPr lang="ru-RU" altLang="en-US" sz="360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Актуальность</a:t>
            </a:r>
            <a:br>
              <a:rPr lang="ru-RU" altLang="en-US"/>
            </a:b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48615" y="1155065"/>
            <a:ext cx="11494770" cy="5702935"/>
          </a:xfrm>
        </p:spPr>
        <p:txBody>
          <a:bodyPr>
            <a:noAutofit/>
          </a:bodyPr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Технология занятия</a:t>
            </a:r>
            <a:r>
              <a:rPr lang="ru-RU" altLang="en-US" sz="2000" b="1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 «Орнамент в квадрате»</a:t>
            </a: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 раскрывает основополагающий метод ведения работы «от общего к частному и от частного к общему».Способствует овладению системой учебных действий с </a:t>
            </a: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любой орнаментально - декоративной темой</a:t>
            </a: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>
              <a:buFont typeface="Wingdings" panose="05000000000000000000" charset="0"/>
            </a:pP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 	</a:t>
            </a: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Тема и её решение могут быть интересны педагогам художественной направленности и всем желающим самостоятельно осваивать декоративную композицию.</a:t>
            </a: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Аппликативная бумажная техника из простых геометрических фигур (треугольников и прямоугольников) - мобильна, доступна и обладает прекрасной цветовой вариативностью. Значительно облегчает обучение</a:t>
            </a: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приёмам составления орнаментальных композиций.</a:t>
            </a: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  <a:p>
            <a:pPr>
              <a:buFont typeface="Wingdings" panose="05000000000000000000" charset="0"/>
            </a:pP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                      </a:t>
            </a: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</a:rPr>
              <a:t>Создаёт  условия создания развивающей предметно-пространственной среды для социально-нравственного взаимодействия ребенка,</a:t>
            </a:r>
            <a:r>
              <a:rPr lang="ru-RU" altLang="en-US" sz="2000">
                <a:solidFill>
                  <a:schemeClr val="tx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в области изобразительного и декоративно-прикладного творчества.</a:t>
            </a:r>
            <a:endParaRPr lang="ru-RU" altLang="en-US" sz="2000">
              <a:solidFill>
                <a:schemeClr val="tx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BD3"/>
            </a:gs>
            <a:gs pos="100000">
              <a:srgbClr val="034373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85" y="212725"/>
            <a:ext cx="12182475" cy="1325880"/>
          </a:xfrm>
        </p:spPr>
        <p:txBody>
          <a:bodyPr>
            <a:normAutofit/>
          </a:bodyPr>
          <a:lstStyle/>
          <a:p>
            <a:pPr algn="ctr"/>
            <a:r>
              <a:rPr lang="ru-RU" altLang="en-US" sz="3200" b="1" dirty="0">
                <a:solidFill>
                  <a:srgbClr val="FFFF00"/>
                </a:solidFill>
                <a:latin typeface="Segoe Script" panose="020B0504020000000003" charset="0"/>
                <a:cs typeface="Segoe Script" panose="020B0504020000000003" charset="0"/>
                <a:sym typeface="+mn-ea"/>
              </a:rPr>
              <a:t>Знакомьтесь - Его Величество «ОРНАМЕНТ»!</a:t>
            </a:r>
            <a:endParaRPr lang="ru-RU" altLang="en-US" sz="3200" b="1" dirty="0">
              <a:solidFill>
                <a:srgbClr val="FFFF00"/>
              </a:solidFill>
              <a:latin typeface="Segoe Script" panose="020B0504020000000003" charset="0"/>
              <a:cs typeface="Segoe Script" panose="020B0504020000000003" charset="0"/>
              <a:sym typeface="+mn-ea"/>
            </a:endParaRPr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idx="1"/>
          </p:nvPr>
        </p:nvSpPr>
        <p:spPr>
          <a:xfrm>
            <a:off x="1134110" y="4815840"/>
            <a:ext cx="5260340" cy="1591945"/>
          </a:xfrm>
        </p:spPr>
        <p:txBody>
          <a:bodyPr>
            <a:norm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</a:pPr>
            <a:r>
              <a:rPr lang="ru-RU" altLang="en-US" sz="1600" b="0"/>
              <a:t>   </a:t>
            </a:r>
            <a:r>
              <a:rPr lang="ru-RU" altLang="en-US" sz="1800" b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   Орнаменты безусловно являются самыми распространёнными украшениями на земле.</a:t>
            </a:r>
            <a:r>
              <a:rPr lang="ru-RU" altLang="en-US" sz="1800" b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 Нет народа который бы не использовал орнаменты во всех сферах своей жизни.</a:t>
            </a:r>
            <a:r>
              <a:rPr lang="ru-RU" altLang="en-US" sz="1800" b="0">
                <a:latin typeface="Corbel" panose="020B0503020204020204" charset="0"/>
                <a:cs typeface="Corbel" panose="020B0503020204020204" charset="0"/>
              </a:rPr>
              <a:t> </a:t>
            </a:r>
            <a:r>
              <a:rPr lang="ru-RU" altLang="en-US" sz="1400" b="0"/>
              <a:t> </a:t>
            </a:r>
            <a:r>
              <a:rPr lang="ru-RU" altLang="en-US"/>
              <a:t>  </a:t>
            </a:r>
            <a:endParaRPr lang="ru-RU" altLang="en-US"/>
          </a:p>
        </p:txBody>
      </p:sp>
      <p:sp>
        <p:nvSpPr>
          <p:cNvPr id="7" name="Замещающий текст 6"/>
          <p:cNvSpPr>
            <a:spLocks noGrp="1"/>
          </p:cNvSpPr>
          <p:nvPr>
            <p:ph type="body" sz="quarter" idx="3"/>
          </p:nvPr>
        </p:nvSpPr>
        <p:spPr>
          <a:xfrm>
            <a:off x="6549390" y="5002530"/>
            <a:ext cx="4904740" cy="1324610"/>
          </a:xfrm>
        </p:spPr>
        <p:txBody>
          <a:bodyPr>
            <a:norm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</a:pPr>
            <a:r>
              <a:rPr lang="ru-RU" altLang="en-US" sz="1800" b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  И в быту, и в постройках, и даже на своём теле. Не говоря уже про текстиль, посуду, и собственно сами украшения как вид ювелирного искусства.</a:t>
            </a:r>
            <a:endParaRPr lang="ru-RU" altLang="en-US" sz="1800" b="0">
              <a:solidFill>
                <a:schemeClr val="bg1"/>
              </a:solidFill>
              <a:latin typeface="Corbel" panose="020B0503020204020204" charset="0"/>
              <a:cs typeface="Corbel" panose="020B0503020204020204" charset="0"/>
              <a:sym typeface="+mn-ea"/>
            </a:endParaRPr>
          </a:p>
        </p:txBody>
      </p:sp>
      <p:pic>
        <p:nvPicPr>
          <p:cNvPr id="9" name="Замещающее содержимое 8" descr="p-hist-t-74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972310" y="1487170"/>
            <a:ext cx="3126740" cy="1965960"/>
          </a:xfrm>
          <a:prstGeom prst="rect">
            <a:avLst/>
          </a:prstGeom>
        </p:spPr>
      </p:pic>
      <p:pic>
        <p:nvPicPr>
          <p:cNvPr id="12" name="Замещающее содержимое 11" descr="DSCN4300ееее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9482455" y="1628140"/>
            <a:ext cx="2707640" cy="1503680"/>
          </a:xfrm>
          <a:prstGeom prst="rect">
            <a:avLst/>
          </a:prstGeom>
        </p:spPr>
      </p:pic>
      <p:pic>
        <p:nvPicPr>
          <p:cNvPr id="13" name="Изображение 12" descr="a011fe03bfd712cf2b44af094e191574--berry-wedding-business-idea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465" y="3117850"/>
            <a:ext cx="1488440" cy="1488440"/>
          </a:xfrm>
          <a:prstGeom prst="rect">
            <a:avLst/>
          </a:prstGeom>
        </p:spPr>
      </p:pic>
      <p:pic>
        <p:nvPicPr>
          <p:cNvPr id="14" name="Изображение 13" descr="стены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03135" y="1487170"/>
            <a:ext cx="2178685" cy="3025140"/>
          </a:xfrm>
          <a:prstGeom prst="rect">
            <a:avLst/>
          </a:prstGeom>
        </p:spPr>
      </p:pic>
      <p:pic>
        <p:nvPicPr>
          <p:cNvPr id="15" name="Изображение 14" descr="c552ce0fae90de34074696b126cf42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229" y="1294410"/>
            <a:ext cx="2552226" cy="3668750"/>
          </a:xfrm>
          <a:prstGeom prst="rect">
            <a:avLst/>
          </a:prstGeom>
        </p:spPr>
      </p:pic>
      <p:pic>
        <p:nvPicPr>
          <p:cNvPr id="16" name="Изображение 15" descr="x4bXsPR9-hQ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" y="1487170"/>
            <a:ext cx="2217420" cy="3302635"/>
          </a:xfrm>
          <a:prstGeom prst="rect">
            <a:avLst/>
          </a:prstGeom>
        </p:spPr>
      </p:pic>
      <p:pic>
        <p:nvPicPr>
          <p:cNvPr id="17" name="Изображение 16" descr="КИН8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3690" y="3105150"/>
            <a:ext cx="1488440" cy="1488440"/>
          </a:xfrm>
          <a:prstGeom prst="rect">
            <a:avLst/>
          </a:prstGeom>
        </p:spPr>
      </p:pic>
      <p:pic>
        <p:nvPicPr>
          <p:cNvPr id="18" name="Изображение 17" descr="КИП дпи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9815" y="3162935"/>
            <a:ext cx="1322070" cy="1367155"/>
          </a:xfrm>
          <a:prstGeom prst="rect">
            <a:avLst/>
          </a:prstGeom>
        </p:spPr>
      </p:pic>
      <p:pic>
        <p:nvPicPr>
          <p:cNvPr id="19" name="Изображение 18" descr="КИН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3770" y="3124835"/>
            <a:ext cx="1376045" cy="140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BD3"/>
            </a:gs>
            <a:gs pos="100000">
              <a:srgbClr val="034373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280" y="365125"/>
            <a:ext cx="11363325" cy="1325880"/>
          </a:xfrm>
        </p:spPr>
        <p:txBody>
          <a:bodyPr>
            <a:normAutofit/>
          </a:bodyPr>
          <a:lstStyle/>
          <a:p>
            <a:r>
              <a:rPr lang="ru-RU" altLang="en-US" sz="3600" b="1" dirty="0">
                <a:solidFill>
                  <a:srgbClr val="FFFF00"/>
                </a:solidFill>
                <a:latin typeface="Segoe Script" panose="020B0504020000000003" charset="0"/>
                <a:cs typeface="Segoe Script" panose="020B0504020000000003" charset="0"/>
                <a:sym typeface="+mn-ea"/>
              </a:rPr>
              <a:t>«ОРНАМЕНТ» - удивительное  украшение</a:t>
            </a:r>
            <a:endParaRPr lang="ru-RU" altLang="en-US" sz="3600" b="1" dirty="0">
              <a:solidFill>
                <a:srgbClr val="FFFF00"/>
              </a:solidFill>
              <a:latin typeface="Segoe Script" panose="020B0504020000000003" charset="0"/>
              <a:cs typeface="Segoe Script" panose="020B0504020000000003" charset="0"/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9235" y="1397635"/>
            <a:ext cx="6761480" cy="2380615"/>
          </a:xfrm>
        </p:spPr>
        <p:txBody>
          <a:bodyPr>
            <a:normAutofit/>
          </a:bodyPr>
          <a:lstStyle/>
          <a:p>
            <a:r>
              <a:rPr lang="ru-RU" altLang="en-US" sz="1600" dirty="0">
                <a:latin typeface="Corbel" panose="020B0503020204020204" charset="0"/>
              </a:rPr>
              <a:t>   </a:t>
            </a:r>
            <a:r>
              <a:rPr lang="ru-RU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Орнамент -  (от лат. </a:t>
            </a:r>
            <a:r>
              <a:rPr lang="en-US" altLang="en-US" sz="1600" dirty="0" err="1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ornamentum</a:t>
            </a:r>
            <a:r>
              <a:rPr lang="en-US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 - </a:t>
            </a:r>
            <a:r>
              <a:rPr lang="ru-RU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украшение) - узор, построенный на ритмическом чередовании и организованном расположении элементов в полосе, прямоугольнике, круге, плоскости. </a:t>
            </a:r>
            <a:endParaRPr lang="ru-RU" altLang="en-US" sz="1600" dirty="0">
              <a:solidFill>
                <a:schemeClr val="bg1"/>
              </a:solidFill>
              <a:latin typeface="Corbel" panose="020B0503020204020204" charset="0"/>
              <a:cs typeface="Corbel" panose="020B0503020204020204" charset="0"/>
            </a:endParaRPr>
          </a:p>
          <a:p>
            <a:r>
              <a:rPr lang="ru-RU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   В зависимости от характера мотивов различают </a:t>
            </a:r>
            <a:r>
              <a:rPr lang="ru-RU" altLang="en-US" sz="1600" dirty="0" err="1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следущие</a:t>
            </a:r>
            <a:r>
              <a:rPr lang="ru-RU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 виды орнаментов: геометрический, растительный, </a:t>
            </a:r>
            <a:r>
              <a:rPr lang="ru-RU" altLang="en-US" sz="1600" dirty="0" err="1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зоомофорный</a:t>
            </a:r>
            <a:r>
              <a:rPr lang="ru-RU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.</a:t>
            </a:r>
            <a:endParaRPr lang="ru-RU" altLang="en-US" sz="1600" dirty="0">
              <a:solidFill>
                <a:schemeClr val="bg1"/>
              </a:solidFill>
              <a:latin typeface="Corbel" panose="020B0503020204020204" charset="0"/>
              <a:cs typeface="Corbel" panose="020B0503020204020204" charset="0"/>
            </a:endParaRPr>
          </a:p>
          <a:p>
            <a:r>
              <a:rPr lang="ru-RU" altLang="en-US" sz="1600" dirty="0">
                <a:solidFill>
                  <a:schemeClr val="bg1"/>
                </a:solidFill>
                <a:latin typeface="Corbel" panose="020B0503020204020204" charset="0"/>
                <a:cs typeface="Corbel" panose="020B0503020204020204" charset="0"/>
              </a:rPr>
              <a:t>   Составляя орнаменты, начинающие художники постигают законы композиции - законы красоты. Рассмотри их повнимательнее, - так как    мы тоже будем составлять орнаменты.</a:t>
            </a:r>
            <a:endParaRPr lang="ru-RU" altLang="en-US" sz="1600" dirty="0">
              <a:solidFill>
                <a:schemeClr val="bg1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pic>
        <p:nvPicPr>
          <p:cNvPr id="7" name="Замещающее содержимое 6" descr="0015-014-Palmetta-uzor-iz-listev-napominajuschikh-palmovye"/>
          <p:cNvPicPr>
            <a:picLocks noGrp="1" noChangeAspect="1"/>
          </p:cNvPicPr>
          <p:nvPr>
            <p:ph sz="quarter" idx="4"/>
          </p:nvPr>
        </p:nvPicPr>
        <p:blipFill>
          <a:blip r:embed="rId1"/>
          <a:stretch>
            <a:fillRect/>
          </a:stretch>
        </p:blipFill>
        <p:spPr>
          <a:xfrm>
            <a:off x="8070215" y="4595751"/>
            <a:ext cx="3957320" cy="1869819"/>
          </a:xfrm>
          <a:prstGeom prst="rect">
            <a:avLst/>
          </a:prstGeom>
        </p:spPr>
      </p:pic>
      <p:pic>
        <p:nvPicPr>
          <p:cNvPr id="10" name="Изображение 9" descr="afc24055d33c4d41863ed1872aqd--vintazh-1945-1979-royal-albert-anglijskij-farfor-krasivoe-ch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035" y="3999230"/>
            <a:ext cx="2524760" cy="2466340"/>
          </a:xfrm>
          <a:prstGeom prst="rect">
            <a:avLst/>
          </a:prstGeom>
        </p:spPr>
      </p:pic>
      <p:pic>
        <p:nvPicPr>
          <p:cNvPr id="11" name="Изображение 10" descr="ора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" y="3999230"/>
            <a:ext cx="2945765" cy="2466340"/>
          </a:xfrm>
          <a:prstGeom prst="rect">
            <a:avLst/>
          </a:prstGeom>
        </p:spPr>
      </p:pic>
      <p:pic>
        <p:nvPicPr>
          <p:cNvPr id="15" name="Изображение 14" descr="ора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5222" y="1718310"/>
            <a:ext cx="3942606" cy="2689860"/>
          </a:xfrm>
          <a:prstGeom prst="rect">
            <a:avLst/>
          </a:prstGeom>
        </p:spPr>
      </p:pic>
      <p:pic>
        <p:nvPicPr>
          <p:cNvPr id="19" name="Замещающее содержимое 18" descr="кв22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441315" y="3983990"/>
            <a:ext cx="2489200" cy="2489200"/>
          </a:xfrm>
          <a:prstGeom prst="rect">
            <a:avLst/>
          </a:prstGeom>
        </p:spPr>
      </p:pic>
      <p:pic>
        <p:nvPicPr>
          <p:cNvPr id="20" name="Изображение 19" descr="ор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7854" y="2834664"/>
            <a:ext cx="914400" cy="973132"/>
          </a:xfrm>
          <a:prstGeom prst="rect">
            <a:avLst/>
          </a:prstGeom>
        </p:spPr>
      </p:pic>
      <p:pic>
        <p:nvPicPr>
          <p:cNvPr id="21" name="Изображение 20" descr="ор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7854" y="1718310"/>
            <a:ext cx="920115" cy="932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803275"/>
            <a:ext cx="10515600" cy="1325563"/>
          </a:xfrm>
        </p:spPr>
        <p:txBody>
          <a:bodyPr>
            <a:normAutofit/>
          </a:bodyPr>
          <a:p>
            <a:pPr algn="ctr"/>
            <a:r>
              <a:rPr lang="ru-RU" altLang="en-US" sz="400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  <a:t>«Орнамент в квадрате»</a:t>
            </a:r>
            <a:br>
              <a:rPr lang="ru-RU" altLang="en-US" b="1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  <a:sym typeface="+mn-ea"/>
              </a:rPr>
            </a:b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6240" y="1796415"/>
            <a:ext cx="11482705" cy="4911725"/>
          </a:xfrm>
        </p:spPr>
        <p:txBody>
          <a:bodyPr>
            <a:normAutofit/>
          </a:bodyPr>
          <a:p>
            <a:r>
              <a:rPr lang="ru-RU" altLang="en-US" sz="2000">
                <a:solidFill>
                  <a:srgbClr val="C00000"/>
                </a:solidFill>
                <a:sym typeface="+mn-ea"/>
              </a:rPr>
              <a:t>Цель</a:t>
            </a:r>
            <a:r>
              <a:rPr lang="ru-RU" altLang="en-US" sz="2000">
                <a:solidFill>
                  <a:srgbClr val="FF0000"/>
                </a:solidFill>
                <a:sym typeface="+mn-ea"/>
              </a:rPr>
              <a:t> занятия</a:t>
            </a:r>
            <a:r>
              <a:rPr lang="ru-RU" altLang="en-US" sz="2000">
                <a:sym typeface="+mn-ea"/>
              </a:rPr>
              <a:t>: закрепление основных конструктивных особенностей орнамента в квадрате, его базовых приёмов и правил составления. Итоговое занятие завершает тему нескольких предыдущих занятий посвящённых орнаментальным построениям.</a:t>
            </a:r>
            <a:endParaRPr lang="ru-RU" altLang="en-US" sz="2000">
              <a:solidFill>
                <a:srgbClr val="C00000"/>
              </a:solidFill>
            </a:endParaRPr>
          </a:p>
          <a:p>
            <a:r>
              <a:rPr lang="ru-RU" altLang="en-US" sz="2000">
                <a:solidFill>
                  <a:srgbClr val="C00000"/>
                </a:solidFill>
              </a:rPr>
              <a:t>Цели деятельности педагога</a:t>
            </a:r>
            <a:r>
              <a:rPr lang="ru-RU" altLang="en-US" sz="2000"/>
              <a:t>: расширить представление учащихся о выразительных качествах орнаментальной композиции; совершенствовать умения создавать гармоничные композиции по представлению. </a:t>
            </a:r>
            <a:endParaRPr lang="ru-RU" altLang="en-US" sz="2000"/>
          </a:p>
          <a:p>
            <a:r>
              <a:rPr lang="ru-RU" altLang="en-US" sz="2000">
                <a:sym typeface="+mn-ea"/>
              </a:rPr>
              <a:t>Воспитание в детях интереса к орнаментальной композиции; развитие чувства прекрасного, наблюдательности и творческого мышления.</a:t>
            </a:r>
            <a:endParaRPr lang="ru-RU" altLang="en-US" sz="2000"/>
          </a:p>
          <a:p>
            <a:r>
              <a:rPr lang="ru-RU" altLang="en-US" sz="2000">
                <a:solidFill>
                  <a:srgbClr val="C00000"/>
                </a:solidFill>
              </a:rPr>
              <a:t>Задачи</a:t>
            </a:r>
            <a:r>
              <a:rPr lang="ru-RU" altLang="en-US" sz="2000"/>
              <a:t>: повторение традиционных композиционных приёмов составления орнаментов, используя метод «от общего к частному и от частного к общему».</a:t>
            </a:r>
            <a:endParaRPr lang="ru-RU" altLang="en-US" sz="2000"/>
          </a:p>
          <a:p>
            <a:r>
              <a:rPr lang="ru-RU" altLang="en-US" sz="2000">
                <a:solidFill>
                  <a:srgbClr val="C00000"/>
                </a:solidFill>
              </a:rPr>
              <a:t>Тип занятия</a:t>
            </a:r>
            <a:r>
              <a:rPr lang="ru-RU" altLang="en-US" sz="2000"/>
              <a:t>: закрепление сложного итогового материала через творческую импровизационную  работу.</a:t>
            </a:r>
            <a:endParaRPr lang="ru-RU" altLang="en-US" sz="2000"/>
          </a:p>
          <a:p>
            <a:r>
              <a:rPr lang="ru-RU" altLang="en-US" sz="2000">
                <a:solidFill>
                  <a:srgbClr val="C00000"/>
                </a:solidFill>
              </a:rPr>
              <a:t>Методы и формы обучения</a:t>
            </a:r>
            <a:r>
              <a:rPr lang="ru-RU" altLang="en-US" sz="2000"/>
              <a:t>: игровой, коммуникативный; фронтальная; коллективная.</a:t>
            </a:r>
            <a:endParaRPr lang="ru-RU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/>
      </p:transition>
    </mc:Choice>
    <mc:Fallback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 sz="3600" b="1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Знакомство с темой (ленточный орнамент) </a:t>
            </a:r>
            <a:endParaRPr lang="ru-RU" altLang="en-US" sz="3600" b="1">
              <a:solidFill>
                <a:srgbClr val="C0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382270" y="1899285"/>
            <a:ext cx="5615305" cy="4608830"/>
          </a:xfrm>
        </p:spPr>
        <p:txBody>
          <a:bodyPr>
            <a:normAutofit/>
          </a:bodyPr>
          <a:p>
            <a:r>
              <a:rPr lang="ru-RU" altLang="en-US"/>
              <a:t>. </a:t>
            </a:r>
            <a:endParaRPr lang="ru-RU" altLang="en-US"/>
          </a:p>
          <a:p>
            <a:endParaRPr lang="ru-RU" altLang="en-US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>
          <a:xfrm>
            <a:off x="3211830" y="831215"/>
            <a:ext cx="8933180" cy="1516380"/>
          </a:xfrm>
        </p:spPr>
        <p:txBody>
          <a:bodyPr>
            <a:normAutofit lnSpcReduction="10000"/>
          </a:bodyPr>
          <a:p>
            <a:pPr marL="342900" indent="-342900">
              <a:buFont typeface="Wingdings" panose="05000000000000000000" charset="0"/>
              <a:buChar char="v"/>
            </a:pPr>
            <a:r>
              <a:rPr lang="ru-RU" altLang="en-US" b="0">
                <a:latin typeface="Corbel" panose="020B0503020204020204" charset="0"/>
                <a:cs typeface="Corbel" panose="020B0503020204020204" charset="0"/>
              </a:rPr>
              <a:t>Совместное поэтапное построение простейшего линейного орнамента - важный момент осознания и развития композицинного мышления в ДПИ</a:t>
            </a:r>
            <a:r>
              <a:rPr lang="ru-RU" altLang="en-US">
                <a:latin typeface="Corbel" panose="020B0503020204020204" charset="0"/>
                <a:cs typeface="Corbel" panose="020B0503020204020204" charset="0"/>
              </a:rPr>
              <a:t> </a:t>
            </a:r>
            <a:endParaRPr lang="ru-RU" altLang="en-US"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6172200" y="1914525"/>
            <a:ext cx="5958840" cy="4884420"/>
          </a:xfrm>
        </p:spPr>
        <p:txBody>
          <a:bodyPr>
            <a:normAutofit/>
          </a:bodyPr>
          <a:p>
            <a:r>
              <a:rPr lang="ru-RU" altLang="en-US">
                <a:sym typeface="+mn-ea"/>
              </a:rPr>
              <a:t>  </a:t>
            </a:r>
            <a:endParaRPr lang="ru-RU" altLang="en-US"/>
          </a:p>
          <a:p>
            <a:endParaRPr lang="ru-RU" altLang="en-US"/>
          </a:p>
        </p:txBody>
      </p:sp>
      <p:pic>
        <p:nvPicPr>
          <p:cNvPr id="7" name="Изображение 6" descr="ОР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90220" y="1461770"/>
            <a:ext cx="3152140" cy="2199005"/>
          </a:xfrm>
          <a:prstGeom prst="rect">
            <a:avLst/>
          </a:prstGeom>
        </p:spPr>
      </p:pic>
      <p:pic>
        <p:nvPicPr>
          <p:cNvPr id="8" name="Изображение 7" descr="ОР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300" y="3771900"/>
            <a:ext cx="4461510" cy="3136900"/>
          </a:xfrm>
          <a:prstGeom prst="rect">
            <a:avLst/>
          </a:prstGeom>
        </p:spPr>
      </p:pic>
      <p:pic>
        <p:nvPicPr>
          <p:cNvPr id="9" name="Изображение 8" descr="ОР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720" y="2569210"/>
            <a:ext cx="3383280" cy="4339590"/>
          </a:xfrm>
          <a:prstGeom prst="rect">
            <a:avLst/>
          </a:prstGeom>
        </p:spPr>
      </p:pic>
      <p:pic>
        <p:nvPicPr>
          <p:cNvPr id="10" name="Изображение 9" descr="ОР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05" y="2996565"/>
            <a:ext cx="3846830" cy="2962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/>
      </p:transition>
    </mc:Choice>
    <mc:Fallback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395" y="249955"/>
            <a:ext cx="9594850" cy="1315085"/>
          </a:xfrm>
        </p:spPr>
        <p:txBody>
          <a:bodyPr>
            <a:normAutofit/>
          </a:bodyPr>
          <a:lstStyle/>
          <a:p>
            <a:pPr algn="ctr"/>
            <a:r>
              <a:rPr lang="ru-RU" altLang="en-US" sz="3200" b="1" dirty="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О</a:t>
            </a:r>
            <a:r>
              <a:rPr lang="ru-RU" altLang="en-US" sz="3200" b="1" dirty="0" smtClean="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рнамент в полосе</a:t>
            </a:r>
            <a:endParaRPr lang="ru-RU" altLang="en-US" sz="3200" b="1" dirty="0" smtClean="0">
              <a:solidFill>
                <a:srgbClr val="C0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689470" y="869234"/>
            <a:ext cx="10949374" cy="13659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altLang="en-US" sz="2000" dirty="0">
              <a:solidFill>
                <a:srgbClr val="002060"/>
              </a:solidFill>
              <a:latin typeface="Corbel" panose="020B0503020204020204" charset="0"/>
              <a:cs typeface="Corbel" panose="020B0503020204020204" charset="0"/>
            </a:endParaRPr>
          </a:p>
          <a:p>
            <a:pPr marL="0" indent="0">
              <a:buNone/>
            </a:pPr>
            <a:r>
              <a:rPr lang="ru-RU" altLang="en-US" sz="1800" b="1" dirty="0">
                <a:solidFill>
                  <a:srgbClr val="FF0000"/>
                </a:solidFill>
                <a:latin typeface="Corbel" panose="020B0503020204020204" charset="0"/>
                <a:cs typeface="+mj-lt"/>
              </a:rPr>
              <a:t>   Н</a:t>
            </a:r>
            <a:r>
              <a:rPr lang="ru-RU" altLang="en-US" sz="1800" b="1" dirty="0" smtClean="0">
                <a:solidFill>
                  <a:srgbClr val="FF0000"/>
                </a:solidFill>
                <a:latin typeface="Corbel" panose="020B0503020204020204" charset="0"/>
                <a:cs typeface="+mj-lt"/>
              </a:rPr>
              <a:t>аши первые орнаменты.</a:t>
            </a:r>
            <a:r>
              <a:rPr lang="ru-RU" altLang="en-US" sz="1800" b="1" dirty="0" smtClean="0">
                <a:latin typeface="Corbel" panose="020B0503020204020204" charset="0"/>
                <a:cs typeface="+mj-lt"/>
              </a:rPr>
              <a:t> Это ленточные орнаменты или орнаменты в полосе. Они очень простые и при этом они всё равно очень интересные и  нарядные. Мы смогли  это сделать используя закон ритмического повторения  и три </a:t>
            </a:r>
            <a:r>
              <a:rPr lang="ru-RU" altLang="en-US" sz="1800" b="1" dirty="0">
                <a:latin typeface="Corbel" panose="020B0503020204020204" charset="0"/>
                <a:cs typeface="+mj-lt"/>
              </a:rPr>
              <a:t>- четыре подходящих </a:t>
            </a:r>
            <a:r>
              <a:rPr lang="ru-RU" altLang="en-US" sz="1800" b="1" dirty="0" smtClean="0">
                <a:latin typeface="Corbel" panose="020B0503020204020204" charset="0"/>
                <a:cs typeface="+mj-lt"/>
              </a:rPr>
              <a:t>цвета.</a:t>
            </a:r>
            <a:endParaRPr lang="ru-RU" altLang="en-US" sz="1800" b="1" dirty="0" smtClean="0">
              <a:latin typeface="Corbel" panose="020B0503020204020204" charset="0"/>
              <a:cs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" y="4188178"/>
            <a:ext cx="5648548" cy="19416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942"/>
            <a:ext cx="6524978" cy="1776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60444" y="2232942"/>
            <a:ext cx="5531556" cy="8573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44" y="3225800"/>
            <a:ext cx="5531556" cy="7840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381" y="4188178"/>
            <a:ext cx="6403620" cy="19416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157" y="249955"/>
            <a:ext cx="9594850" cy="1315085"/>
          </a:xfrm>
        </p:spPr>
        <p:txBody>
          <a:bodyPr>
            <a:normAutofit/>
          </a:bodyPr>
          <a:lstStyle/>
          <a:p>
            <a:pPr algn="ctr"/>
            <a:r>
              <a:rPr lang="ru-RU" altLang="en-US" sz="3200" b="1" dirty="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Геометрический орнамент в квадрате</a:t>
            </a:r>
            <a:endParaRPr lang="ru-RU" altLang="en-US" sz="3200" b="1" dirty="0">
              <a:solidFill>
                <a:srgbClr val="C00000"/>
              </a:solidFill>
              <a:latin typeface="Corbel" panose="020B0503020204020204" charset="0"/>
              <a:cs typeface="Corbel" panose="020B0503020204020204" charset="0"/>
            </a:endParaRP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 bwMode="hidden">
          <a:xfrm>
            <a:off x="757204" y="1298212"/>
            <a:ext cx="8085171" cy="1817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altLang="en-US" sz="1800" b="1" dirty="0" smtClean="0">
                <a:latin typeface="Corbel" panose="020B0503020204020204" charset="0"/>
                <a:cs typeface="+mj-lt"/>
              </a:rPr>
              <a:t>          Н</a:t>
            </a:r>
            <a:r>
              <a:rPr lang="ru-RU" altLang="en-US" sz="1900" b="1" dirty="0" smtClean="0">
                <a:latin typeface="Corbel" panose="020B0503020204020204" charset="0"/>
                <a:cs typeface="+mj-lt"/>
              </a:rPr>
              <a:t>аши </a:t>
            </a:r>
            <a:r>
              <a:rPr lang="ru-RU" altLang="en-US" sz="1900" b="1" dirty="0">
                <a:latin typeface="Corbel" panose="020B0503020204020204" charset="0"/>
                <a:cs typeface="+mj-lt"/>
              </a:rPr>
              <a:t>первые </a:t>
            </a:r>
            <a:r>
              <a:rPr lang="ru-RU" altLang="en-US" sz="1900" b="1" dirty="0" smtClean="0">
                <a:latin typeface="Corbel" panose="020B0503020204020204" charset="0"/>
                <a:cs typeface="+mj-lt"/>
              </a:rPr>
              <a:t>орнаменты в квадрате. Они сделаны из одних и                    тех же элементов и какие они разные!     </a:t>
            </a:r>
            <a:endParaRPr lang="ru-RU" altLang="en-US" sz="1900" b="1" dirty="0" smtClean="0">
              <a:latin typeface="Corbel" panose="020B0503020204020204" charset="0"/>
              <a:cs typeface="+mj-lt"/>
            </a:endParaRPr>
          </a:p>
          <a:p>
            <a:pPr marL="0" indent="0">
              <a:buNone/>
            </a:pPr>
            <a:r>
              <a:rPr lang="ru-RU" altLang="en-US" sz="1900" b="1" dirty="0">
                <a:latin typeface="Corbel" panose="020B0503020204020204" charset="0"/>
                <a:cs typeface="+mj-lt"/>
              </a:rPr>
              <a:t> </a:t>
            </a:r>
            <a:r>
              <a:rPr lang="ru-RU" altLang="en-US" sz="1900" b="1" dirty="0" smtClean="0">
                <a:latin typeface="Corbel" panose="020B0503020204020204" charset="0"/>
                <a:cs typeface="+mj-lt"/>
              </a:rPr>
              <a:t>         В</a:t>
            </a:r>
            <a:r>
              <a:rPr lang="ru-RU" altLang="en-US" sz="1900" b="1" dirty="0" smtClean="0">
                <a:latin typeface="Corbel" panose="020B0503020204020204" charset="0"/>
                <a:cs typeface="Corbel" panose="020B0503020204020204" charset="0"/>
              </a:rPr>
              <a:t> декорировании квадратов есть </a:t>
            </a:r>
            <a:r>
              <a:rPr lang="ru-RU" altLang="en-US" sz="1900" b="1" dirty="0" smtClean="0">
                <a:solidFill>
                  <a:srgbClr val="C00000"/>
                </a:solidFill>
                <a:latin typeface="Corbel" panose="020B0503020204020204" charset="0"/>
                <a:cs typeface="Corbel" panose="020B0503020204020204" charset="0"/>
              </a:rPr>
              <a:t> три способа</a:t>
            </a:r>
            <a:r>
              <a:rPr lang="ru-RU" altLang="en-US" sz="1900" b="1" dirty="0" smtClean="0">
                <a:solidFill>
                  <a:schemeClr val="accent4"/>
                </a:solidFill>
                <a:latin typeface="Corbel" panose="020B0503020204020204" charset="0"/>
                <a:cs typeface="Corbel" panose="020B0503020204020204" charset="0"/>
              </a:rPr>
              <a:t> </a:t>
            </a:r>
            <a:r>
              <a:rPr lang="ru-RU" altLang="en-US" sz="1900" b="1" dirty="0" smtClean="0">
                <a:latin typeface="Corbel" panose="020B0503020204020204" charset="0"/>
                <a:cs typeface="Corbel" panose="020B0503020204020204" charset="0"/>
              </a:rPr>
              <a:t>их оформления.                                    Чаще украшают края квадрата или его центральную часть.                                                                                                                  </a:t>
            </a:r>
            <a:endParaRPr lang="ru-RU" altLang="en-US" sz="1900" b="1" dirty="0" smtClean="0">
              <a:latin typeface="Corbel" panose="020B0503020204020204" charset="0"/>
              <a:cs typeface="Corbel" panose="020B0503020204020204" charset="0"/>
            </a:endParaRPr>
          </a:p>
          <a:p>
            <a:pPr marL="0" indent="0">
              <a:buNone/>
            </a:pPr>
            <a:r>
              <a:rPr lang="ru-RU" altLang="en-US" sz="1900" b="1" dirty="0">
                <a:latin typeface="Corbel" panose="020B0503020204020204" charset="0"/>
                <a:cs typeface="Corbel" panose="020B0503020204020204" charset="0"/>
              </a:rPr>
              <a:t> </a:t>
            </a:r>
            <a:r>
              <a:rPr lang="ru-RU" altLang="en-US" sz="1900" b="1" dirty="0" smtClean="0">
                <a:latin typeface="Corbel" panose="020B0503020204020204" charset="0"/>
                <a:cs typeface="Corbel" panose="020B0503020204020204" charset="0"/>
              </a:rPr>
              <a:t>         Немного реже украшают всю поверхность, но и в этих случаях               или край, или центр должен быть выделен особенно заметнее.  </a:t>
            </a:r>
            <a:endParaRPr lang="ru-RU" altLang="en-US" sz="1900" b="1" dirty="0">
              <a:latin typeface="Corbel" panose="020B0503020204020204" charset="0"/>
              <a:cs typeface="Corbel" panose="020B0503020204020204" charset="0"/>
            </a:endParaRPr>
          </a:p>
          <a:p>
            <a:pPr marL="0" indent="0">
              <a:buNone/>
            </a:pPr>
            <a:endParaRPr lang="ru-RU" altLang="en-US" sz="1800" dirty="0">
              <a:solidFill>
                <a:srgbClr val="002060"/>
              </a:solidFill>
              <a:latin typeface="Corbel" panose="020B0503020204020204" charset="0"/>
            </a:endParaRPr>
          </a:p>
          <a:p>
            <a:endParaRPr lang="ru-RU" altLang="en-US" sz="1600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27781"/>
            <a:ext cx="3002844" cy="28714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066" y="3445622"/>
            <a:ext cx="2806415" cy="28846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42" y="3414578"/>
            <a:ext cx="3024178" cy="29156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733" y="3414577"/>
            <a:ext cx="2874829" cy="28846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667" y="1434479"/>
            <a:ext cx="1365954" cy="13612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911" y="1457057"/>
            <a:ext cx="1361016" cy="1338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7786</Words>
  <Application>WPS Presentation</Application>
  <PresentationFormat>宽屏</PresentationFormat>
  <Paragraphs>134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SimSun</vt:lpstr>
      <vt:lpstr>Wingdings</vt:lpstr>
      <vt:lpstr>Calibri Light</vt:lpstr>
      <vt:lpstr>Corbel</vt:lpstr>
      <vt:lpstr>Wingdings</vt:lpstr>
      <vt:lpstr>Segoe Script</vt:lpstr>
      <vt:lpstr>Microsoft YaHei</vt:lpstr>
      <vt:lpstr>Arial Unicode MS</vt:lpstr>
      <vt:lpstr>Calibri</vt:lpstr>
      <vt:lpstr>Office Theme</vt:lpstr>
      <vt:lpstr> «Орнамент в квадрате»</vt:lpstr>
      <vt:lpstr>Автор-составитель  педагог первой квалификационной категории                     Горностаева Ольга Владимировна  </vt:lpstr>
      <vt:lpstr>Актуальность </vt:lpstr>
      <vt:lpstr>Знакомьтесь - Его Величество «ОРНАМЕНТ»!</vt:lpstr>
      <vt:lpstr>«ОРНАМЕНТ» - удивительное  украшение</vt:lpstr>
      <vt:lpstr>«Орнамент в квадрате» </vt:lpstr>
      <vt:lpstr>Знакомство с темой (ленточный орнамент) </vt:lpstr>
      <vt:lpstr>Орнамент в полосе</vt:lpstr>
      <vt:lpstr>Геометрический орнамент в квадрате</vt:lpstr>
      <vt:lpstr>Геометрический орнамент в квадрате</vt:lpstr>
      <vt:lpstr>Теоретическая часть </vt:lpstr>
      <vt:lpstr>Практические рекомендации </vt:lpstr>
      <vt:lpstr>Социально-нравственное  взаимодействие </vt:lpstr>
      <vt:lpstr>                                  Практика </vt:lpstr>
      <vt:lpstr>Практика (продолжение)</vt:lpstr>
      <vt:lpstr>Результаты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25</cp:revision>
  <dcterms:created xsi:type="dcterms:W3CDTF">2022-10-20T12:20:00Z</dcterms:created>
  <dcterms:modified xsi:type="dcterms:W3CDTF">2022-10-23T08:16:43Z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1049-11.2.0.11341</vt:lpwstr>
  </property>
  <property fmtid="{D5CDD505-2E9C-101B-9397-08002B2CF9AE}" pid="3" name="ICV">
    <vt:lpwstr>5F8C4E5F2C4946D09AE6E462A8A6CA41</vt:lpwstr>
  </property>
</Properties>
</file>