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8" r:id="rId14"/>
    <p:sldId id="270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79929" autoAdjust="0"/>
  </p:normalViewPr>
  <p:slideViewPr>
    <p:cSldViewPr snapToGrid="0">
      <p:cViewPr varScale="1">
        <p:scale>
          <a:sx n="70" d="100"/>
          <a:sy n="70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2068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8901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0235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37160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7820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07643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0306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710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2865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171061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714929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E75E9A5-50D8-4897-9F46-D9333B63EB5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95E48DB-024B-46DA-905F-C5631835F7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675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elp.stepik.org/article/54716" TargetMode="Externa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86E6A6-8739-4BA8-AC53-0CF70801B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4425" y="1675737"/>
            <a:ext cx="8361229" cy="2098226"/>
          </a:xfrm>
        </p:spPr>
        <p:txBody>
          <a:bodyPr/>
          <a:lstStyle/>
          <a:p>
            <a:r>
              <a:rPr lang="ru-RU" sz="44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Цифровой портфель педагога</a:t>
            </a:r>
            <a:endParaRPr lang="ru-RU" sz="4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657A87-7DF7-480D-9E58-CDD9A0BA0755}"/>
              </a:ext>
            </a:extLst>
          </p:cNvPr>
          <p:cNvSpPr txBox="1"/>
          <p:nvPr/>
        </p:nvSpPr>
        <p:spPr>
          <a:xfrm>
            <a:off x="670560" y="521129"/>
            <a:ext cx="10728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Школа современного педагога</a:t>
            </a:r>
          </a:p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направление  «Дополнительное образование»</a:t>
            </a:r>
          </a:p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МАУ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ДО «ДДЮТ им. Е. А. Евтушенко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»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МО г. Братск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18DA018-56B3-4303-87AF-EA129BDC4378}"/>
              </a:ext>
            </a:extLst>
          </p:cNvPr>
          <p:cNvSpPr txBox="1"/>
          <p:nvPr/>
        </p:nvSpPr>
        <p:spPr>
          <a:xfrm>
            <a:off x="862193" y="5509367"/>
            <a:ext cx="6526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  <a:cs typeface="Times New Roman" panose="02020603050405020304" pitchFamily="18" charset="0"/>
              </a:rPr>
              <a:t>Автор: </a:t>
            </a:r>
            <a:r>
              <a:rPr lang="ru-RU" sz="2000" dirty="0" err="1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  <a:cs typeface="Times New Roman" panose="02020603050405020304" pitchFamily="18" charset="0"/>
              </a:rPr>
              <a:t>Груднина</a:t>
            </a:r>
            <a:r>
              <a:rPr lang="ru-RU" sz="20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  <a:cs typeface="Times New Roman" panose="02020603050405020304" pitchFamily="18" charset="0"/>
              </a:rPr>
              <a:t> Елена Леонидовна</a:t>
            </a:r>
            <a:endParaRPr lang="ru-RU" sz="200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Light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  <a:cs typeface="Times New Roman" panose="02020603050405020304" pitchFamily="18" charset="0"/>
              </a:rPr>
              <a:t>Педагог дополнительного </a:t>
            </a:r>
            <a:r>
              <a:rPr lang="ru-RU" sz="20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Light" panose="020B0502040204020203" pitchFamily="34" charset="0"/>
                <a:cs typeface="Times New Roman" panose="02020603050405020304" pitchFamily="18" charset="0"/>
              </a:rPr>
              <a:t>образования</a:t>
            </a:r>
          </a:p>
        </p:txBody>
      </p:sp>
      <p:sp>
        <p:nvSpPr>
          <p:cNvPr id="8" name="AutoShape 2" descr="IMG_20260125_161341">
            <a:extLst>
              <a:ext uri="{FF2B5EF4-FFF2-40B4-BE49-F238E27FC236}">
                <a16:creationId xmlns:a16="http://schemas.microsoft.com/office/drawing/2014/main" xmlns="" id="{4AC99B71-C7D3-4032-AC0F-080FF81CAA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1851991" cy="185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Багетная рамка 8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419092"/>
            <a:ext cx="1714868" cy="130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87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605051" y="1651379"/>
            <a:ext cx="7710985" cy="2852383"/>
            <a:chOff x="605051" y="1651379"/>
            <a:chExt cx="7710985" cy="285238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1"/>
            <a:stretch/>
          </p:blipFill>
          <p:spPr bwMode="auto">
            <a:xfrm>
              <a:off x="605051" y="1651379"/>
              <a:ext cx="7710985" cy="2852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4239261" y="1651379"/>
              <a:ext cx="2701922" cy="4094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16894" y="801253"/>
            <a:ext cx="6428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Инструменты сервиса Яндекс. Документы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405719" y="2825087"/>
            <a:ext cx="545911" cy="252483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4831" y="1497840"/>
            <a:ext cx="4312692" cy="436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6635406" y="5021237"/>
            <a:ext cx="638850" cy="252483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0811619" y="3176517"/>
            <a:ext cx="545911" cy="252483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278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48167" y="823707"/>
            <a:ext cx="6482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Инструменты сервиса Яндекс. Яндекс формы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5911" y="1285372"/>
            <a:ext cx="3643952" cy="5500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>
            <a:off x="655092" y="4705065"/>
            <a:ext cx="409433" cy="429905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248167" y="5080379"/>
            <a:ext cx="545911" cy="252483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89863" y="2103513"/>
            <a:ext cx="7642746" cy="386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039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24154" y="793689"/>
            <a:ext cx="24111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Яндекс Учебник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743" y="1659934"/>
            <a:ext cx="5080000" cy="452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47800" y="1859804"/>
            <a:ext cx="391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</a:rPr>
              <a:t>Бесплатный курс Яндекс учебника «Проектная деятельность в школе»: </a:t>
            </a:r>
            <a:r>
              <a:rPr lang="en-US" dirty="0" smtClean="0">
                <a:latin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</a:rPr>
              <a:t>://yandex.ru/project/education/course/proektnaya-deyatelnost-v-shkole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632" y="3429000"/>
            <a:ext cx="2243667" cy="22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697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68025" y="753986"/>
            <a:ext cx="3102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Сервис </a:t>
            </a:r>
            <a:r>
              <a:rPr lang="ru-RU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Опросникум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263" y="928048"/>
            <a:ext cx="3589361" cy="578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68863" y="1797671"/>
            <a:ext cx="3363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Ресурс: </a:t>
            </a:r>
            <a:r>
              <a:rPr lang="en-US" dirty="0" smtClean="0"/>
              <a:t>https</a:t>
            </a:r>
            <a:r>
              <a:rPr lang="en-US" dirty="0"/>
              <a:t>://</a:t>
            </a:r>
            <a:r>
              <a:rPr lang="en-US" dirty="0" smtClean="0"/>
              <a:t>quick.apkpro.ru/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957" y="2688610"/>
            <a:ext cx="3186752" cy="318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28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697035"/>
            <a:ext cx="11782567" cy="623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58592" y="733407"/>
            <a:ext cx="3102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Сервис </a:t>
            </a:r>
            <a:r>
              <a:rPr lang="ru-RU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Опросникум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965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68025" y="753986"/>
            <a:ext cx="3102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Сервис </a:t>
            </a:r>
            <a:r>
              <a:rPr lang="ru-RU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Опросникум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02203" y="2016035"/>
            <a:ext cx="36112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Облако слов: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://quick.apkpro.ru/poll/163259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36" y="3327850"/>
            <a:ext cx="1266825" cy="12668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6273" y="2016035"/>
            <a:ext cx="36112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Анкета: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://quick.apkpro.ru/poll/163646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82" y="3327850"/>
            <a:ext cx="12668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609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Немного о цифровой трансформации образования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70323B2C-A7B8-4B4E-EC47-93B7D65632F5}"/>
              </a:ext>
            </a:extLst>
          </p:cNvPr>
          <p:cNvSpPr txBox="1">
            <a:spLocks/>
          </p:cNvSpPr>
          <p:nvPr/>
        </p:nvSpPr>
        <p:spPr>
          <a:xfrm>
            <a:off x="619419" y="1107341"/>
            <a:ext cx="11096662" cy="19101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900"/>
              </a:spcBef>
            </a:pP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Главное, что происходит в процессе </a:t>
            </a:r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цифровой трансформации образования</a:t>
            </a: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, — это не создание компьютерных классов и подключение к Интернету, а формирование и распространение новых моделей работы образовательных организаций.</a:t>
            </a:r>
          </a:p>
          <a:p>
            <a:pPr algn="just">
              <a:spcBef>
                <a:spcPts val="900"/>
              </a:spcBef>
            </a:pPr>
            <a:r>
              <a:rPr lang="ru-RU" sz="2400" dirty="0" smtClean="0">
                <a:solidFill>
                  <a:schemeClr val="tx1"/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В их основе лежит синтез:</a:t>
            </a:r>
          </a:p>
          <a:p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FD47DE36-EEA9-653B-1A64-90CE9DBB3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19" y="2971800"/>
            <a:ext cx="10984561" cy="354545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ru-RU" sz="2300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новых высоко результативных педагогических практик, которые успешно реализуются в цифровой образовательной среде и опираются на использование </a:t>
            </a:r>
            <a:r>
              <a:rPr lang="ru-RU" sz="2300" dirty="0" smtClean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цифровых технологий;</a:t>
            </a:r>
            <a:endParaRPr lang="ru-RU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непрерывного профессионального развития педагогов;</a:t>
            </a:r>
            <a:endParaRPr lang="ru-RU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новых цифровых инструментов, информационных источников и сервисов;</a:t>
            </a:r>
            <a:endParaRPr lang="ru-RU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организационных и инфраструктурных условий для осуществления необходимых изменений (включая поддержку учебного заведения, его руководителей и учредителей со стороны родителей, формирование соответствующего настроя в коллективе, поддержку педагогов при освоении ими новых ролей и методов работы).</a:t>
            </a:r>
            <a:endParaRPr lang="ru-RU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185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70323B2C-A7B8-4B4E-EC47-93B7D65632F5}"/>
              </a:ext>
            </a:extLst>
          </p:cNvPr>
          <p:cNvSpPr txBox="1">
            <a:spLocks/>
          </p:cNvSpPr>
          <p:nvPr/>
        </p:nvSpPr>
        <p:spPr>
          <a:xfrm>
            <a:off x="438846" y="302124"/>
            <a:ext cx="11096662" cy="19101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900"/>
              </a:spcBef>
            </a:pPr>
            <a:r>
              <a:rPr lang="ru-RU" sz="2400" dirty="0" smtClean="0"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ГАУ ДПО Институт развития образования Иркутской области</a:t>
            </a:r>
          </a:p>
          <a:p>
            <a:pPr algn="ctr">
              <a:spcBef>
                <a:spcPts val="900"/>
              </a:spcBef>
            </a:pPr>
            <a:r>
              <a:rPr lang="ru-RU" sz="2400" b="1" dirty="0" smtClean="0">
                <a:solidFill>
                  <a:schemeClr val="tx1"/>
                </a:solidFill>
                <a:latin typeface="Calibri" panose="020F0502020204030204" pitchFamily="34" charset="0"/>
                <a:ea typeface="+mj-lt"/>
                <a:cs typeface="Calibri" panose="020F0502020204030204" pitchFamily="34" charset="0"/>
              </a:rPr>
              <a:t>Курс «Цифровой портфель современного учителя»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  <a:ea typeface="+mj-lt"/>
              <a:cs typeface="Calibri" panose="020F0502020204030204" pitchFamily="34" charset="0"/>
            </a:endParaRPr>
          </a:p>
          <a:p>
            <a:pPr algn="ctr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9"/>
          <a:stretch/>
        </p:blipFill>
        <p:spPr bwMode="auto">
          <a:xfrm>
            <a:off x="1860807" y="1596788"/>
            <a:ext cx="8992313" cy="4921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5785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28905" y="803220"/>
            <a:ext cx="86659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Онлайн конструктор интерактивных упражнений </a:t>
            </a:r>
            <a:r>
              <a:rPr lang="ru-RU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LearningApps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 descr="https://skillbox.ru/upload/setka_images/08510523012023_66138714d1cf68cff43a03b7a52f8b74f869dcd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6" t="2336" r="12795" b="10976"/>
          <a:stretch/>
        </p:blipFill>
        <p:spPr bwMode="auto">
          <a:xfrm>
            <a:off x="559412" y="1264885"/>
            <a:ext cx="8193493" cy="529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3" y="3427413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579813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4889" y="3427413"/>
            <a:ext cx="9375516" cy="343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529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28905" y="707684"/>
            <a:ext cx="86659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Онлайн конструктор интерактивных упражнений </a:t>
            </a:r>
            <a:r>
              <a:rPr lang="ru-RU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LearningApps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13194" y="2431168"/>
            <a:ext cx="65645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 ресурсе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://skillbox.ru/media/education/kak-ispolzovat-learningapps-servis-dlya-sozdaniya-interaktivnykh-uprazhneniy/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87187" y="2453251"/>
            <a:ext cx="3244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Ресурс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://learningapps.org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62" y="2822583"/>
            <a:ext cx="2155400" cy="2155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410" y="3190317"/>
            <a:ext cx="2257712" cy="22577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7187" y="5263365"/>
            <a:ext cx="5392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Игра</a:t>
            </a:r>
            <a:r>
              <a:rPr lang="ru-RU" dirty="0" smtClean="0"/>
              <a:t>: </a:t>
            </a:r>
            <a:r>
              <a:rPr lang="en-US" dirty="0" smtClean="0"/>
              <a:t>https</a:t>
            </a:r>
            <a:r>
              <a:rPr lang="en-US" dirty="0"/>
              <a:t>://learningapps.org/watch?v=pqrpjjv3n22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894" y="4683509"/>
            <a:ext cx="2027188" cy="20271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05299" y="1146432"/>
            <a:ext cx="10749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LearningApps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один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из самых популярных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сервисов-конструкторов, который позволяет создавать интерактивные упражнения для быстрой проверки знаний обучающихся,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для разминки и закрепления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изученного. Используется в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 смешанном и дистанционном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обучении, позволяет повысить мотивацию к обучению в игровой форме.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797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42021" y="793689"/>
            <a:ext cx="40262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Онлайн-платформа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CORE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t="9094" r="7378" b="5458"/>
          <a:stretch/>
        </p:blipFill>
        <p:spPr bwMode="auto">
          <a:xfrm>
            <a:off x="304800" y="1345445"/>
            <a:ext cx="10081146" cy="547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t="8955" r="23954" b="4851"/>
          <a:stretch/>
        </p:blipFill>
        <p:spPr bwMode="auto">
          <a:xfrm>
            <a:off x="6155138" y="2339143"/>
            <a:ext cx="6483179" cy="434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714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72756" y="1024522"/>
            <a:ext cx="4497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Онлайн-платформа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COREAPP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6231" y="3068335"/>
            <a:ext cx="2768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</a:rPr>
              <a:t>Ресурс: </a:t>
            </a:r>
            <a:r>
              <a:rPr lang="en-US" dirty="0" smtClean="0">
                <a:latin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</a:rPr>
              <a:t>://coreapp.ai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7" y="3681063"/>
            <a:ext cx="2623214" cy="262321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4381" y="1476769"/>
            <a:ext cx="114137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Core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— это 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онлайн-платформа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/>
              <a:t>конструктор курсов и отдельных </a:t>
            </a:r>
            <a:r>
              <a:rPr lang="ru-RU" sz="2000" dirty="0" smtClean="0"/>
              <a:t>онлайн-уроков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/>
              <a:t>платформа для проведения </a:t>
            </a:r>
            <a:r>
              <a:rPr lang="ru-RU" sz="2000" dirty="0" err="1" smtClean="0"/>
              <a:t>вебинаров</a:t>
            </a:r>
            <a:r>
              <a:rPr lang="en-US" sz="2000" dirty="0" smtClean="0"/>
              <a:t>, </a:t>
            </a:r>
            <a:r>
              <a:rPr lang="ru-RU" sz="2000" dirty="0"/>
              <a:t>отчёты об активности и результатах </a:t>
            </a:r>
            <a:r>
              <a:rPr lang="ru-RU" sz="2000" dirty="0" smtClean="0"/>
              <a:t>учащихся</a:t>
            </a:r>
            <a:r>
              <a:rPr lang="en-US" sz="2000" dirty="0"/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Данный конструктор был создан в рамках проекта 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«Национальная Открытая Школа»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 С его помощью учитель может создавать интерактивные уроки, интерактивные рабочие листы.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85982" y="2967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 ресурсе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smtClean="0">
                <a:latin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</a:rPr>
              <a:t>://skillbox.ru/media/education/kak-sozdavat-interaktivnye-onlaynuroki-i-uchebnye-zadaniya-na-platforme-coreapp/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257" y="3681063"/>
            <a:ext cx="2967334" cy="296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23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85489" y="821023"/>
            <a:ext cx="2885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Платформа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Stepik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08089"/>
            <a:ext cx="7595969" cy="474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5" y="1468962"/>
            <a:ext cx="5981257" cy="537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144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632BA2-AFC4-4086-994A-FE026409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169" y="-121920"/>
            <a:ext cx="10439401" cy="1198781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Цифровые инструменты и технологии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-30480" y="0"/>
            <a:ext cx="335280" cy="6858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85489" y="821023"/>
            <a:ext cx="2885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Платформа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Stepik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0518" y="2396405"/>
            <a:ext cx="3339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Ресурс: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://stepik.org/catalog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989" y="3276601"/>
            <a:ext cx="1566333" cy="1566333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393" y="3024056"/>
            <a:ext cx="4518143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69934" y="2386192"/>
            <a:ext cx="6468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Ресурс: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://stepik.org/course/5207/promo?search=9137833398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668" y="3077657"/>
            <a:ext cx="1871132" cy="187113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12801" y="1316203"/>
            <a:ext cx="110913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Stepik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Стэпик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 — российская образовательная платформа и конструктор онлайн-курсов. Создана в 2013 году.  Позволяет любому зарегистрированному пользователю создавать интерактивные обучающие уроки и онлайн-курсы, используя видео, тексты и задачи с автоматической проверкой и моментальной обратной связью. Курсы разбиты на модули, уроки — на шаги (текст, видео, задание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/>
            </a:r>
            <a:br>
              <a:rPr lang="ru-RU" sz="16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</a:b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734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Уголки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1134</TotalTime>
  <Words>247</Words>
  <Application>Microsoft Office PowerPoint</Application>
  <PresentationFormat>Произвольный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Уголки</vt:lpstr>
      <vt:lpstr>Цифровой портфель педагога</vt:lpstr>
      <vt:lpstr> Немного о цифровой трансформации образования</vt:lpstr>
      <vt:lpstr>Презентация PowerPoint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  <vt:lpstr> Цифровые инструменты и технологии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семейная реликвия</dc:title>
  <dc:creator>777</dc:creator>
  <cp:lastModifiedBy>Elena</cp:lastModifiedBy>
  <cp:revision>59</cp:revision>
  <dcterms:created xsi:type="dcterms:W3CDTF">2026-01-25T04:20:09Z</dcterms:created>
  <dcterms:modified xsi:type="dcterms:W3CDTF">2026-04-14T16:18:44Z</dcterms:modified>
</cp:coreProperties>
</file>