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634" y="-8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3D7B6B9-6032-43CF-8896-E649BCAAC997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CE9D766-666A-4D92-BECD-00836DD59E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9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microsoft.com/office/2007/relationships/hdphoto" Target="../media/hdphoto8.wdp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10.wdp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microsoft.com/office/2007/relationships/hdphoto" Target="../media/hdphoto11.wdp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microsoft.com/office/2007/relationships/hdphoto" Target="../media/hdphoto3.wdp"/><Relationship Id="rId7" Type="http://schemas.openxmlformats.org/officeDocument/2006/relationships/image" Target="../media/image14.png"/><Relationship Id="rId12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22413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«ТЕЛО ЧЕЛОВЕКА»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Непосредственная образовательная деятельность для детей 6 – 7 лет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449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«Четвертый лишний».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6875" l="9489" r="897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29" y="1113561"/>
            <a:ext cx="130492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450" y="1246400"/>
            <a:ext cx="11144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92" y="1303489"/>
            <a:ext cx="148590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360639"/>
            <a:ext cx="1512168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04" y="2520208"/>
            <a:ext cx="1266825" cy="148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413" y="2806178"/>
            <a:ext cx="1466850" cy="1367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829" y="2913627"/>
            <a:ext cx="174307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913627"/>
            <a:ext cx="14668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68" y="4293096"/>
            <a:ext cx="1952625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734" y="4797152"/>
            <a:ext cx="9334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742" y="4697139"/>
            <a:ext cx="161925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84" y="5059858"/>
            <a:ext cx="175260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448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“Какой, какие?”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551837"/>
            <a:ext cx="6102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Красивые, серые, зеленые, голубые, большие (что?) - глаза.</a:t>
            </a:r>
          </a:p>
          <a:p>
            <a:r>
              <a:rPr lang="ru-RU" dirty="0" smtClean="0"/>
              <a:t>Густые, длинные, короткие, блестящие, вьющиеся, пышные - волосы.</a:t>
            </a:r>
          </a:p>
          <a:p>
            <a:r>
              <a:rPr lang="ru-RU" dirty="0" smtClean="0"/>
              <a:t>Большой, конопатый, орлиный, маленький, горбатый – нос.</a:t>
            </a:r>
          </a:p>
          <a:p>
            <a:r>
              <a:rPr lang="ru-RU" dirty="0"/>
              <a:t>Пухлые, розовые, узкие, большие – губы.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149" y="2276872"/>
            <a:ext cx="1952625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024" y="764704"/>
            <a:ext cx="9334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87750"/>
            <a:ext cx="2664295" cy="266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57242"/>
            <a:ext cx="1780431" cy="172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45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68760"/>
            <a:ext cx="3405124" cy="5244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2520280" cy="141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6" b="96564" l="2344" r="98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21914"/>
            <a:ext cx="2520280" cy="143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5" b="9802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4664"/>
            <a:ext cx="2364854" cy="239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20" b="98604" l="5255" r="94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48" y="4312494"/>
            <a:ext cx="2334982" cy="2196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01592"/>
            <a:ext cx="2046523" cy="286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160" y="5470025"/>
            <a:ext cx="103822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160" y="2963173"/>
            <a:ext cx="2486991" cy="207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15706"/>
            <a:ext cx="2217392" cy="221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55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1556792"/>
            <a:ext cx="8424936" cy="4824536"/>
          </a:xfrm>
        </p:spPr>
        <p:txBody>
          <a:bodyPr>
            <a:normAutofit fontScale="40000" lnSpcReduction="20000"/>
          </a:bodyPr>
          <a:lstStyle/>
          <a:p>
            <a:r>
              <a:rPr lang="ru-RU" sz="4200" b="1" dirty="0" smtClean="0">
                <a:solidFill>
                  <a:srgbClr val="C00000"/>
                </a:solidFill>
              </a:rPr>
              <a:t>Задачи</a:t>
            </a:r>
            <a:r>
              <a:rPr lang="ru-RU" sz="42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4200" b="1" i="1" dirty="0" smtClean="0">
                <a:solidFill>
                  <a:srgbClr val="C00000"/>
                </a:solidFill>
              </a:rPr>
              <a:t>Развивающие</a:t>
            </a:r>
            <a:r>
              <a:rPr lang="ru-RU" sz="4200" b="1" i="1" dirty="0">
                <a:solidFill>
                  <a:srgbClr val="C00000"/>
                </a:solidFill>
              </a:rPr>
              <a:t>:</a:t>
            </a:r>
            <a:r>
              <a:rPr lang="ru-RU" sz="4200" dirty="0">
                <a:solidFill>
                  <a:srgbClr val="C00000"/>
                </a:solidFill>
              </a:rPr>
              <a:t> </a:t>
            </a:r>
            <a:endParaRPr lang="ru-RU" sz="4200" b="0" dirty="0" smtClean="0">
              <a:solidFill>
                <a:srgbClr val="C00000"/>
              </a:solidFill>
              <a:effectLst/>
            </a:endParaRP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развивать интерес и любознательность детей к строению  тела человека;</a:t>
            </a: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стимулировать детей на исследовательскую деятельность;</a:t>
            </a: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развивать тактильную чувствительность, </a:t>
            </a:r>
            <a:r>
              <a:rPr lang="ru-RU" sz="4200" dirty="0" smtClean="0">
                <a:solidFill>
                  <a:srgbClr val="C00000"/>
                </a:solidFill>
              </a:rPr>
              <a:t>воображение;</a:t>
            </a:r>
            <a:endParaRPr lang="ru-RU" sz="4200" dirty="0">
              <a:solidFill>
                <a:srgbClr val="C00000"/>
              </a:solidFill>
            </a:endParaRP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развивать мелкую моторику, зрительно-моторную координацию.</a:t>
            </a:r>
          </a:p>
          <a:p>
            <a:r>
              <a:rPr lang="ru-RU" sz="4200" b="1" i="1" dirty="0">
                <a:solidFill>
                  <a:srgbClr val="C00000"/>
                </a:solidFill>
              </a:rPr>
              <a:t>Воспитательные:</a:t>
            </a:r>
            <a:endParaRPr lang="ru-RU" sz="4200" b="1" dirty="0" smtClean="0">
              <a:solidFill>
                <a:srgbClr val="C00000"/>
              </a:solidFill>
              <a:effectLst/>
            </a:endParaRP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развивать самоценность своего тела;</a:t>
            </a: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закреплять знания о </a:t>
            </a:r>
            <a:r>
              <a:rPr lang="ru-RU" sz="4200" dirty="0" smtClean="0">
                <a:solidFill>
                  <a:srgbClr val="C00000"/>
                </a:solidFill>
              </a:rPr>
              <a:t>ЗОЖ.</a:t>
            </a:r>
            <a:endParaRPr lang="ru-RU" sz="4200" dirty="0">
              <a:solidFill>
                <a:srgbClr val="C00000"/>
              </a:solidFill>
            </a:endParaRPr>
          </a:p>
          <a:p>
            <a:r>
              <a:rPr lang="ru-RU" sz="4200" b="1" i="1" dirty="0" smtClean="0">
                <a:solidFill>
                  <a:srgbClr val="C00000"/>
                </a:solidFill>
              </a:rPr>
              <a:t>Обучающие</a:t>
            </a:r>
            <a:r>
              <a:rPr lang="ru-RU" sz="4200" i="1" dirty="0" smtClean="0">
                <a:solidFill>
                  <a:srgbClr val="C00000"/>
                </a:solidFill>
              </a:rPr>
              <a:t>:</a:t>
            </a:r>
            <a:endParaRPr lang="ru-RU" sz="4200" b="0" dirty="0" smtClean="0">
              <a:solidFill>
                <a:srgbClr val="C00000"/>
              </a:solidFill>
              <a:effectLst/>
            </a:endParaRP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совершенствовать  знания о частях тела </a:t>
            </a:r>
            <a:r>
              <a:rPr lang="ru-RU" sz="4200" dirty="0" smtClean="0">
                <a:solidFill>
                  <a:srgbClr val="C00000"/>
                </a:solidFill>
              </a:rPr>
              <a:t>человека;</a:t>
            </a:r>
            <a:endParaRPr lang="ru-RU" sz="4200" dirty="0">
              <a:solidFill>
                <a:srgbClr val="C00000"/>
              </a:solidFill>
            </a:endParaRP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развивать грамматический строй речи: умение согласовывать существительные с числительными, образование существительных с помощью суффикса – </a:t>
            </a:r>
            <a:r>
              <a:rPr lang="ru-RU" sz="4200" dirty="0" err="1" smtClean="0">
                <a:solidFill>
                  <a:srgbClr val="C00000"/>
                </a:solidFill>
              </a:rPr>
              <a:t>ищ</a:t>
            </a:r>
            <a:r>
              <a:rPr lang="ru-RU" sz="4200" dirty="0" smtClean="0">
                <a:solidFill>
                  <a:srgbClr val="C00000"/>
                </a:solidFill>
              </a:rPr>
              <a:t>:</a:t>
            </a:r>
            <a:endParaRPr lang="ru-RU" sz="4200" dirty="0">
              <a:solidFill>
                <a:srgbClr val="C00000"/>
              </a:solidFill>
            </a:endParaRP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развивать активный словарный запас </a:t>
            </a:r>
            <a:r>
              <a:rPr lang="ru-RU" sz="4200" dirty="0" smtClean="0">
                <a:solidFill>
                  <a:srgbClr val="C00000"/>
                </a:solidFill>
              </a:rPr>
              <a:t>воспитанников; </a:t>
            </a:r>
            <a:endParaRPr lang="ru-RU" sz="4200" dirty="0">
              <a:solidFill>
                <a:srgbClr val="C00000"/>
              </a:solidFill>
            </a:endParaRPr>
          </a:p>
          <a:p>
            <a:pPr fontAlgn="base"/>
            <a:r>
              <a:rPr lang="ru-RU" sz="4200" dirty="0">
                <a:solidFill>
                  <a:srgbClr val="C00000"/>
                </a:solidFill>
              </a:rPr>
              <a:t>совершенствовать умения детей в  </a:t>
            </a:r>
            <a:r>
              <a:rPr lang="ru-RU" sz="4200" dirty="0" smtClean="0">
                <a:solidFill>
                  <a:srgbClr val="C00000"/>
                </a:solidFill>
              </a:rPr>
              <a:t>классификации </a:t>
            </a:r>
            <a:r>
              <a:rPr lang="ru-RU" sz="4200" dirty="0">
                <a:solidFill>
                  <a:srgbClr val="C00000"/>
                </a:solidFill>
              </a:rPr>
              <a:t>предметов по существенному </a:t>
            </a:r>
            <a:r>
              <a:rPr lang="ru-RU" sz="4200" dirty="0" smtClean="0">
                <a:solidFill>
                  <a:srgbClr val="C00000"/>
                </a:solidFill>
              </a:rPr>
              <a:t>признаку.</a:t>
            </a:r>
            <a:endParaRPr lang="ru-RU" sz="4200" dirty="0">
              <a:solidFill>
                <a:srgbClr val="C00000"/>
              </a:solidFill>
            </a:endParaRPr>
          </a:p>
          <a:p>
            <a:r>
              <a:rPr lang="ru-RU" b="0" dirty="0" smtClean="0">
                <a:solidFill>
                  <a:srgbClr val="C00000"/>
                </a:solidFill>
                <a:effectLst/>
              </a:rPr>
              <a:t/>
            </a:r>
            <a:br>
              <a:rPr lang="ru-RU" b="0" dirty="0" smtClean="0">
                <a:solidFill>
                  <a:srgbClr val="C00000"/>
                </a:solidFill>
                <a:effectLst/>
              </a:rPr>
            </a:br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1846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b="1" dirty="0" smtClean="0">
                <a:solidFill>
                  <a:schemeClr val="tx1"/>
                </a:solidFill>
              </a:rPr>
              <a:t>Цель:  совершенствовать  </a:t>
            </a:r>
            <a:r>
              <a:rPr lang="ru-RU" sz="3600" b="1" dirty="0">
                <a:solidFill>
                  <a:schemeClr val="tx1"/>
                </a:solidFill>
              </a:rPr>
              <a:t>представлений о себе, других людях.</a:t>
            </a:r>
            <a:r>
              <a:rPr lang="ru-RU" sz="3600" b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effectLst/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/>
            </a:r>
            <a:br>
              <a:rPr lang="ru-RU" sz="3600" b="1" dirty="0" smtClean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897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Планируемый результат:</a:t>
            </a:r>
            <a:r>
              <a:rPr lang="ru-RU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b="0" dirty="0" smtClean="0">
                <a:solidFill>
                  <a:srgbClr val="FF0000"/>
                </a:solidFill>
                <a:effectLst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24744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используемые </a:t>
            </a:r>
            <a:r>
              <a:rPr lang="ru-RU" sz="2400" b="1" dirty="0"/>
              <a:t>в ходе совместной познавательно-исследовательской, конструкторской деятельности методы и приемы будут способствовать развитию следующих </a:t>
            </a:r>
            <a:r>
              <a:rPr lang="ru-RU" sz="2400" b="1" dirty="0" smtClean="0"/>
              <a:t>качеств </a:t>
            </a:r>
            <a:r>
              <a:rPr lang="ru-RU" sz="2400" b="1" dirty="0"/>
              <a:t>ребенка</a:t>
            </a:r>
            <a:r>
              <a:rPr lang="ru-RU" sz="2400" b="1" dirty="0" smtClean="0"/>
              <a:t>: коммуникативных, познавательных, самостоятельность, любознательность, активность.</a:t>
            </a:r>
            <a:endParaRPr lang="ru-RU" sz="2400" b="1" dirty="0" smtClean="0">
              <a:effectLst/>
            </a:endParaRPr>
          </a:p>
          <a:p>
            <a:r>
              <a:rPr lang="ru-RU" sz="2400" b="1" dirty="0"/>
              <a:t>В ходе организации совместной познавательно-исследовательской деятельности предполагается интеграция разнообразных видов детской деятельности</a:t>
            </a:r>
            <a:r>
              <a:rPr lang="ru-RU" sz="2400" b="1" dirty="0" smtClean="0"/>
              <a:t>: игровой, двигательной, музыкальной, исследовательской, коммуникативной.</a:t>
            </a:r>
            <a:endParaRPr lang="ru-RU" sz="2400" b="1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121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166843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Человек бывает разный: </a:t>
            </a:r>
            <a:br>
              <a:rPr lang="ru-RU" dirty="0"/>
            </a:br>
            <a:r>
              <a:rPr lang="ru-RU" dirty="0"/>
              <a:t>Средний, маленький, большой, </a:t>
            </a:r>
            <a:br>
              <a:rPr lang="ru-RU" dirty="0"/>
            </a:br>
            <a:r>
              <a:rPr lang="ru-RU" dirty="0"/>
              <a:t>И не так-то просто сразу разобраться кто какой, </a:t>
            </a:r>
            <a:br>
              <a:rPr lang="ru-RU" dirty="0"/>
            </a:br>
            <a:r>
              <a:rPr lang="ru-RU" dirty="0"/>
              <a:t>Есть и брови, есть и уши, есть и рот, и две руки </a:t>
            </a:r>
            <a:br>
              <a:rPr lang="ru-RU" dirty="0"/>
            </a:br>
            <a:r>
              <a:rPr lang="ru-RU" dirty="0"/>
              <a:t>Очень важно, что снаружи, но важнее что внутри. </a:t>
            </a:r>
            <a:br>
              <a:rPr lang="ru-RU" dirty="0"/>
            </a:br>
            <a:r>
              <a:rPr lang="ru-RU" dirty="0"/>
              <a:t>Так что дело не в обличье, суть совсем не так проста </a:t>
            </a:r>
            <a:br>
              <a:rPr lang="ru-RU" dirty="0"/>
            </a:br>
            <a:r>
              <a:rPr lang="ru-RU" dirty="0"/>
              <a:t>Наши главные отличья: сердце, разум, доброта. </a:t>
            </a:r>
            <a:br>
              <a:rPr lang="ru-RU" dirty="0"/>
            </a:br>
            <a:r>
              <a:rPr lang="ru-RU" dirty="0"/>
              <a:t>Острый взгляд для сердца нужен, повнимательней смотри – </a:t>
            </a:r>
            <a:br>
              <a:rPr lang="ru-RU" dirty="0"/>
            </a:br>
            <a:r>
              <a:rPr lang="ru-RU" dirty="0"/>
              <a:t>Очень важно, что снаружи, но важнее - что внутри.</a:t>
            </a:r>
          </a:p>
        </p:txBody>
      </p:sp>
      <p:pic>
        <p:nvPicPr>
          <p:cNvPr id="1027" name="Picture 3" descr="C:\Users\Ученик\Desktop\1419675997_individualnaya-rabota-s-detmi-logope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23431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Ученик\Desktop\выс и низ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115" y="4293096"/>
            <a:ext cx="372351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36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68760"/>
            <a:ext cx="3405124" cy="5244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загадку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75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551837"/>
            <a:ext cx="27363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Две сестрёнки-подружки</a:t>
            </a:r>
            <a:br>
              <a:rPr lang="ru-RU" dirty="0"/>
            </a:br>
            <a:r>
              <a:rPr lang="ru-RU" dirty="0"/>
              <a:t>Похожи друг на дружку,</a:t>
            </a:r>
            <a:br>
              <a:rPr lang="ru-RU" dirty="0"/>
            </a:br>
            <a:r>
              <a:rPr lang="ru-RU" dirty="0"/>
              <a:t>Рядышком бегут,</a:t>
            </a:r>
            <a:br>
              <a:rPr lang="ru-RU" dirty="0"/>
            </a:br>
            <a:r>
              <a:rPr lang="ru-RU" dirty="0"/>
              <a:t>Одна — там, другая — тут. (Ноги).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1305342"/>
            <a:ext cx="48965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 хозяйка голове,</a:t>
            </a:r>
            <a:endParaRPr lang="ru-RU" b="0" dirty="0" smtClean="0">
              <a:effectLst/>
            </a:endParaRPr>
          </a:p>
          <a:p>
            <a:r>
              <a:rPr lang="ru-RU" dirty="0"/>
              <a:t>Хоть сидит она на мне. </a:t>
            </a:r>
            <a:endParaRPr lang="ru-RU" b="0" dirty="0" smtClean="0">
              <a:effectLst/>
            </a:endParaRPr>
          </a:p>
          <a:p>
            <a:r>
              <a:rPr lang="ru-RU" dirty="0"/>
              <a:t>Ей команды подаю – </a:t>
            </a:r>
            <a:endParaRPr lang="ru-RU" b="0" dirty="0" smtClean="0">
              <a:effectLst/>
            </a:endParaRPr>
          </a:p>
          <a:p>
            <a:r>
              <a:rPr lang="ru-RU" dirty="0"/>
              <a:t>Волю выполнит мою. (Шея).</a:t>
            </a:r>
            <a:endParaRPr lang="ru-RU" b="0" dirty="0" smtClean="0">
              <a:effectLst/>
            </a:endParaRPr>
          </a:p>
          <a:p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dirty="0"/>
              <a:t>Голову верчу, кручу,</a:t>
            </a:r>
            <a:endParaRPr lang="ru-RU" b="0" dirty="0" smtClean="0">
              <a:effectLst/>
            </a:endParaRPr>
          </a:p>
          <a:p>
            <a:r>
              <a:rPr lang="ru-RU" dirty="0"/>
              <a:t>Влево, вправо как хочу.</a:t>
            </a:r>
            <a:endParaRPr lang="ru-RU" b="0" dirty="0" smtClean="0">
              <a:effectLst/>
            </a:endParaRPr>
          </a:p>
          <a:p>
            <a:r>
              <a:rPr lang="ru-RU" dirty="0"/>
              <a:t>Прикажу ей: «Вверх и вниз!»,</a:t>
            </a:r>
            <a:endParaRPr lang="ru-RU" b="0" dirty="0" smtClean="0">
              <a:effectLst/>
            </a:endParaRPr>
          </a:p>
          <a:p>
            <a:r>
              <a:rPr lang="ru-RU" dirty="0"/>
              <a:t>Выполняет мой каприз. (Шея).</a:t>
            </a:r>
            <a:endParaRPr lang="ru-RU" b="0" dirty="0" smtClean="0">
              <a:effectLst/>
            </a:endParaRPr>
          </a:p>
          <a:p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dirty="0"/>
              <a:t>У двух матерей</a:t>
            </a:r>
            <a:br>
              <a:rPr lang="ru-RU" dirty="0"/>
            </a:br>
            <a:r>
              <a:rPr lang="ru-RU" dirty="0"/>
              <a:t>По пяти сыновей,</a:t>
            </a:r>
            <a:br>
              <a:rPr lang="ru-RU" dirty="0"/>
            </a:br>
            <a:r>
              <a:rPr lang="ru-RU" dirty="0"/>
              <a:t>И одно имя всем. (Рука и пальцы).</a:t>
            </a:r>
            <a:endParaRPr lang="ru-RU" b="0" dirty="0" smtClean="0">
              <a:effectLst/>
            </a:endParaRPr>
          </a:p>
          <a:p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91" y="4005064"/>
            <a:ext cx="18764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95" b="96948" l="5007" r="977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46523"/>
            <a:ext cx="253023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013176"/>
            <a:ext cx="333375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6" y="445716"/>
            <a:ext cx="2271340" cy="1719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928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b="1" dirty="0" smtClean="0">
                <a:solidFill>
                  <a:srgbClr val="FF0000"/>
                </a:solidFill>
                <a:effectLst/>
              </a:rPr>
              <a:t>Игра «Два, две».</a:t>
            </a:r>
            <a:br>
              <a:rPr lang="ru-RU" b="1" dirty="0" smtClean="0">
                <a:solidFill>
                  <a:srgbClr val="FF0000"/>
                </a:solidFill>
                <a:effectLst/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556792"/>
            <a:ext cx="69127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Что у человека бывает по паре. </a:t>
            </a:r>
          </a:p>
          <a:p>
            <a:r>
              <a:rPr lang="ru-RU" sz="2800" b="1" dirty="0" smtClean="0"/>
              <a:t>Назовите эти части тела, используя слова «два», «две». </a:t>
            </a:r>
          </a:p>
          <a:p>
            <a:r>
              <a:rPr lang="ru-RU" sz="2800" b="1" dirty="0" smtClean="0"/>
              <a:t>Парные части тела: две брови, два глаза, две щеки, два уха, два плеча, две руки, два локтя, две ладони, две ноги, два колена, две пятки, две ступни.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34907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2-tub-ru.yandex.net/i?id=d4f745ec434597faea72b9ce451a67c9&amp;n=33&amp;h=190&amp;w=196"/>
          <p:cNvPicPr>
            <a:picLocks noChangeAspect="1" noChangeArrowheads="1"/>
          </p:cNvPicPr>
          <p:nvPr/>
        </p:nvPicPr>
        <p:blipFill>
          <a:blip r:embed="rId2" cstate="print"/>
          <a:srcRect r="5172" b="2703"/>
          <a:stretch>
            <a:fillRect/>
          </a:stretch>
        </p:blipFill>
        <p:spPr bwMode="auto">
          <a:xfrm>
            <a:off x="4572000" y="1412776"/>
            <a:ext cx="3960440" cy="5184576"/>
          </a:xfrm>
          <a:prstGeom prst="rect">
            <a:avLst/>
          </a:prstGeom>
          <a:noFill/>
        </p:spPr>
      </p:pic>
      <p:pic>
        <p:nvPicPr>
          <p:cNvPr id="1028" name="Picture 4" descr="http://multeashki.ru/%5CImages%5CFoto%5CmalicikSpalic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284984"/>
            <a:ext cx="1944216" cy="2770112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Игра «Расскажи про великана»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Игра «Расскажи про великана»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90" b="89071" l="2347" r="929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857232"/>
            <a:ext cx="2232248" cy="218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17" y="3147147"/>
            <a:ext cx="1746264" cy="1780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24" b="89683" l="7182" r="895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568" y="1357313"/>
            <a:ext cx="17240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56992"/>
            <a:ext cx="101917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24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799" y="4315553"/>
            <a:ext cx="17145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91" y="4577491"/>
            <a:ext cx="2509217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04" b="100000" l="8901" r="94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799" y="980728"/>
            <a:ext cx="181927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91" y="2260117"/>
            <a:ext cx="1767666" cy="1774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237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185</TotalTime>
  <Words>239</Words>
  <Application>Microsoft Office PowerPoint</Application>
  <PresentationFormat>Экран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«ТЕЛО ЧЕЛОВЕКА»</vt:lpstr>
      <vt:lpstr>  Цель:  совершенствовать  представлений о себе, других людях.  </vt:lpstr>
      <vt:lpstr>Планируемый результат: </vt:lpstr>
      <vt:lpstr>Презентация PowerPoint</vt:lpstr>
      <vt:lpstr>Отгадай загадку</vt:lpstr>
      <vt:lpstr>Презентация PowerPoint</vt:lpstr>
      <vt:lpstr>  Игра «Два, две».   </vt:lpstr>
      <vt:lpstr>Игра «Расскажи про великана»</vt:lpstr>
      <vt:lpstr>Игра «Расскажи про великана» </vt:lpstr>
      <vt:lpstr> «Четвертый лишний». </vt:lpstr>
      <vt:lpstr>“Какой, какие?”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«ТЕЛО ЧЕЛОВЕКА»</dc:title>
  <dc:creator>User</dc:creator>
  <cp:lastModifiedBy>USER</cp:lastModifiedBy>
  <cp:revision>17</cp:revision>
  <dcterms:created xsi:type="dcterms:W3CDTF">2015-11-10T14:32:56Z</dcterms:created>
  <dcterms:modified xsi:type="dcterms:W3CDTF">2025-01-30T03:05:05Z</dcterms:modified>
</cp:coreProperties>
</file>