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1" r:id="rId1"/>
  </p:sldMasterIdLst>
  <p:notesMasterIdLst>
    <p:notesMasterId r:id="rId70"/>
  </p:notesMasterIdLst>
  <p:sldIdLst>
    <p:sldId id="332" r:id="rId2"/>
    <p:sldId id="333" r:id="rId3"/>
    <p:sldId id="334" r:id="rId4"/>
    <p:sldId id="338" r:id="rId5"/>
    <p:sldId id="339" r:id="rId6"/>
    <p:sldId id="336" r:id="rId7"/>
    <p:sldId id="335" r:id="rId8"/>
    <p:sldId id="340" r:id="rId9"/>
    <p:sldId id="411" r:id="rId10"/>
    <p:sldId id="341" r:id="rId11"/>
    <p:sldId id="342" r:id="rId12"/>
    <p:sldId id="343" r:id="rId13"/>
    <p:sldId id="412" r:id="rId14"/>
    <p:sldId id="413" r:id="rId15"/>
    <p:sldId id="414" r:id="rId16"/>
    <p:sldId id="415" r:id="rId17"/>
    <p:sldId id="416" r:id="rId18"/>
    <p:sldId id="417" r:id="rId19"/>
    <p:sldId id="418" r:id="rId20"/>
    <p:sldId id="419" r:id="rId21"/>
    <p:sldId id="420" r:id="rId22"/>
    <p:sldId id="422" r:id="rId23"/>
    <p:sldId id="468" r:id="rId24"/>
    <p:sldId id="423" r:id="rId25"/>
    <p:sldId id="424" r:id="rId26"/>
    <p:sldId id="425" r:id="rId27"/>
    <p:sldId id="426" r:id="rId28"/>
    <p:sldId id="427" r:id="rId29"/>
    <p:sldId id="428" r:id="rId30"/>
    <p:sldId id="429" r:id="rId31"/>
    <p:sldId id="430" r:id="rId32"/>
    <p:sldId id="431" r:id="rId33"/>
    <p:sldId id="432" r:id="rId34"/>
    <p:sldId id="433" r:id="rId35"/>
    <p:sldId id="434" r:id="rId36"/>
    <p:sldId id="435" r:id="rId37"/>
    <p:sldId id="436" r:id="rId38"/>
    <p:sldId id="437" r:id="rId39"/>
    <p:sldId id="438" r:id="rId40"/>
    <p:sldId id="439" r:id="rId41"/>
    <p:sldId id="440" r:id="rId42"/>
    <p:sldId id="441" r:id="rId43"/>
    <p:sldId id="442" r:id="rId44"/>
    <p:sldId id="443" r:id="rId45"/>
    <p:sldId id="444" r:id="rId46"/>
    <p:sldId id="445" r:id="rId47"/>
    <p:sldId id="447" r:id="rId48"/>
    <p:sldId id="446" r:id="rId49"/>
    <p:sldId id="448" r:id="rId50"/>
    <p:sldId id="449" r:id="rId51"/>
    <p:sldId id="450" r:id="rId52"/>
    <p:sldId id="451" r:id="rId53"/>
    <p:sldId id="452" r:id="rId54"/>
    <p:sldId id="453" r:id="rId55"/>
    <p:sldId id="454" r:id="rId56"/>
    <p:sldId id="455" r:id="rId57"/>
    <p:sldId id="456" r:id="rId58"/>
    <p:sldId id="457" r:id="rId59"/>
    <p:sldId id="458" r:id="rId60"/>
    <p:sldId id="459" r:id="rId61"/>
    <p:sldId id="460" r:id="rId62"/>
    <p:sldId id="461" r:id="rId63"/>
    <p:sldId id="463" r:id="rId64"/>
    <p:sldId id="464" r:id="rId65"/>
    <p:sldId id="465" r:id="rId66"/>
    <p:sldId id="466" r:id="rId67"/>
    <p:sldId id="467" r:id="rId68"/>
    <p:sldId id="462" r:id="rId6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00CC"/>
    <a:srgbClr val="5C1F00"/>
    <a:srgbClr val="0049DA"/>
    <a:srgbClr val="CCECFF"/>
    <a:srgbClr val="FFFFFF"/>
    <a:srgbClr val="CCFFFF"/>
    <a:srgbClr val="C80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3" autoAdjust="0"/>
    <p:restoredTop sz="92114" autoAdjust="0"/>
  </p:normalViewPr>
  <p:slideViewPr>
    <p:cSldViewPr>
      <p:cViewPr>
        <p:scale>
          <a:sx n="116" d="100"/>
          <a:sy n="116" d="100"/>
        </p:scale>
        <p:origin x="-177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9582D5-84F3-4C56-9459-20289814AFD3}" type="datetimeFigureOut">
              <a:rPr lang="ru-RU"/>
              <a:pPr>
                <a:defRPr/>
              </a:pPr>
              <a:t>08.04.2025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721E026-1922-4E57-BA1B-356A9B37D9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06118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12FF2E-CDEE-4FD1-912C-DC0B3D245C64}" type="datetimeFigureOut">
              <a:rPr lang="ru-RU" smtClean="0"/>
              <a:pPr>
                <a:defRPr/>
              </a:pPr>
              <a:t>08.04.2025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0553E-76CD-45BB-A9A5-1909A6C3C9F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3850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53C7D8-F2CD-41AB-9457-844097B9BA8B}" type="datetimeFigureOut">
              <a:rPr lang="ru-RU" smtClean="0"/>
              <a:pPr>
                <a:defRPr/>
              </a:pPr>
              <a:t>08.04.2025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B2E47D-8A92-47B7-8E08-59384F874DD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1070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D9962C-7E16-4686-A864-A930E6F6A3E3}" type="datetimeFigureOut">
              <a:rPr lang="ru-RU" smtClean="0"/>
              <a:pPr>
                <a:defRPr/>
              </a:pPr>
              <a:t>08.04.2025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B42178-4CE7-49C7-9E64-9AEB6694AEF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40636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40F17-49BB-4417-AC6C-D151968CEB80}" type="datetimeFigureOut">
              <a:rPr lang="ru-RU"/>
              <a:pPr>
                <a:defRPr/>
              </a:pPr>
              <a:t>08.04.2025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CD386-F295-474D-8653-E1212F56BF2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5E0E98-4732-4F0A-9E6B-DF6FE0F99F9C}" type="datetimeFigureOut">
              <a:rPr lang="ru-RU" smtClean="0"/>
              <a:pPr>
                <a:defRPr/>
              </a:pPr>
              <a:t>08.04.2025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CE88F0-67FD-47FF-B72D-564356964D8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2830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B2D174-10D8-4081-9398-B96B214A01D5}" type="datetimeFigureOut">
              <a:rPr lang="ru-RU" smtClean="0"/>
              <a:pPr>
                <a:defRPr/>
              </a:pPr>
              <a:t>08.04.2025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0AC4E6-23A7-4107-9D1A-0C863B8FC8A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695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8ED90E-1BE2-458C-8F25-DE23C524C837}" type="datetimeFigureOut">
              <a:rPr lang="ru-RU" smtClean="0"/>
              <a:pPr>
                <a:defRPr/>
              </a:pPr>
              <a:t>08.04.2025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1C2C7-776D-4F5D-B408-DA1E5B92FB6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382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45966B-86B2-4972-8438-F138C6E5CBD0}" type="datetimeFigureOut">
              <a:rPr lang="ru-RU" smtClean="0"/>
              <a:pPr>
                <a:defRPr/>
              </a:pPr>
              <a:t>08.04.2025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2219D8-1101-4F6D-A4FA-E22CFFC36A0A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4866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A33CE9-5D82-410D-8B1A-C080BD6389B5}" type="datetimeFigureOut">
              <a:rPr lang="ru-RU" smtClean="0"/>
              <a:pPr>
                <a:defRPr/>
              </a:pPr>
              <a:t>08.04.2025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048E3E-851E-4AFF-9454-F169A882772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1373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0925BD-8F48-4C10-8805-ED031C4F0AFA}" type="datetimeFigureOut">
              <a:rPr lang="ru-RU" smtClean="0"/>
              <a:pPr>
                <a:defRPr/>
              </a:pPr>
              <a:t>08.04.2025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011A8E-B50C-465C-A76C-36851E451C6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2177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D53A7A-4817-4C66-BE94-7E4C80FCA971}" type="datetimeFigureOut">
              <a:rPr lang="ru-RU" smtClean="0"/>
              <a:pPr>
                <a:defRPr/>
              </a:pPr>
              <a:t>08.04.2025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1996DC-892E-480B-9A61-7C66168446B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8698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870163-9656-49EF-B683-7DD74D47F6B2}" type="datetimeFigureOut">
              <a:rPr lang="ru-RU" smtClean="0"/>
              <a:pPr>
                <a:defRPr/>
              </a:pPr>
              <a:t>08.04.2025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F748D2-159E-4A1A-8411-2B72DED82EE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599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328617-57EE-4005-9CC7-47F7CEA7E3CC}" type="datetimeFigureOut">
              <a:rPr lang="ru-RU" smtClean="0"/>
              <a:pPr>
                <a:defRPr/>
              </a:pPr>
              <a:t>08.04.2025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B4FB4C3-9780-446A-9416-48D2AD65DC8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7972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slide" Target="slide36.xml"/><Relationship Id="rId18" Type="http://schemas.openxmlformats.org/officeDocument/2006/relationships/slide" Target="slide41.xml"/><Relationship Id="rId3" Type="http://schemas.openxmlformats.org/officeDocument/2006/relationships/slide" Target="slide26.xml"/><Relationship Id="rId21" Type="http://schemas.openxmlformats.org/officeDocument/2006/relationships/slide" Target="slide44.xml"/><Relationship Id="rId7" Type="http://schemas.openxmlformats.org/officeDocument/2006/relationships/slide" Target="slide30.xml"/><Relationship Id="rId12" Type="http://schemas.openxmlformats.org/officeDocument/2006/relationships/slide" Target="slide35.xml"/><Relationship Id="rId17" Type="http://schemas.openxmlformats.org/officeDocument/2006/relationships/slide" Target="slide40.xml"/><Relationship Id="rId2" Type="http://schemas.openxmlformats.org/officeDocument/2006/relationships/image" Target="../media/image2.png"/><Relationship Id="rId16" Type="http://schemas.openxmlformats.org/officeDocument/2006/relationships/slide" Target="slide39.xml"/><Relationship Id="rId20" Type="http://schemas.openxmlformats.org/officeDocument/2006/relationships/slide" Target="slide43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9.xml"/><Relationship Id="rId11" Type="http://schemas.openxmlformats.org/officeDocument/2006/relationships/slide" Target="slide34.xml"/><Relationship Id="rId5" Type="http://schemas.openxmlformats.org/officeDocument/2006/relationships/slide" Target="slide28.xml"/><Relationship Id="rId15" Type="http://schemas.openxmlformats.org/officeDocument/2006/relationships/slide" Target="slide38.xml"/><Relationship Id="rId23" Type="http://schemas.openxmlformats.org/officeDocument/2006/relationships/slide" Target="slide46.xml"/><Relationship Id="rId10" Type="http://schemas.openxmlformats.org/officeDocument/2006/relationships/slide" Target="slide33.xml"/><Relationship Id="rId19" Type="http://schemas.openxmlformats.org/officeDocument/2006/relationships/slide" Target="slide42.xml"/><Relationship Id="rId4" Type="http://schemas.openxmlformats.org/officeDocument/2006/relationships/slide" Target="slide27.xml"/><Relationship Id="rId9" Type="http://schemas.openxmlformats.org/officeDocument/2006/relationships/slide" Target="slide32.xml"/><Relationship Id="rId14" Type="http://schemas.openxmlformats.org/officeDocument/2006/relationships/slide" Target="slide37.xml"/><Relationship Id="rId22" Type="http://schemas.openxmlformats.org/officeDocument/2006/relationships/slide" Target="slide4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8.xml"/><Relationship Id="rId18" Type="http://schemas.openxmlformats.org/officeDocument/2006/relationships/slide" Target="slide23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5.xml"/><Relationship Id="rId17" Type="http://schemas.openxmlformats.org/officeDocument/2006/relationships/slide" Target="slide22.xml"/><Relationship Id="rId2" Type="http://schemas.openxmlformats.org/officeDocument/2006/relationships/image" Target="../media/image2.png"/><Relationship Id="rId16" Type="http://schemas.openxmlformats.org/officeDocument/2006/relationships/slide" Target="slide21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7.xml"/><Relationship Id="rId11" Type="http://schemas.openxmlformats.org/officeDocument/2006/relationships/slide" Target="slide14.xml"/><Relationship Id="rId5" Type="http://schemas.openxmlformats.org/officeDocument/2006/relationships/slide" Target="slide6.xml"/><Relationship Id="rId15" Type="http://schemas.openxmlformats.org/officeDocument/2006/relationships/slide" Target="slide20.xml"/><Relationship Id="rId10" Type="http://schemas.openxmlformats.org/officeDocument/2006/relationships/slide" Target="slide12.xml"/><Relationship Id="rId19" Type="http://schemas.openxmlformats.org/officeDocument/2006/relationships/slide" Target="slide24.xml"/><Relationship Id="rId4" Type="http://schemas.openxmlformats.org/officeDocument/2006/relationships/slide" Target="slide5.xml"/><Relationship Id="rId9" Type="http://schemas.openxmlformats.org/officeDocument/2006/relationships/slide" Target="slide13.xml"/><Relationship Id="rId14" Type="http://schemas.openxmlformats.org/officeDocument/2006/relationships/slide" Target="slide1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53.xml"/><Relationship Id="rId13" Type="http://schemas.openxmlformats.org/officeDocument/2006/relationships/slide" Target="slide58.xml"/><Relationship Id="rId18" Type="http://schemas.openxmlformats.org/officeDocument/2006/relationships/slide" Target="slide63.xml"/><Relationship Id="rId3" Type="http://schemas.openxmlformats.org/officeDocument/2006/relationships/slide" Target="slide48.xml"/><Relationship Id="rId21" Type="http://schemas.openxmlformats.org/officeDocument/2006/relationships/slide" Target="slide66.xml"/><Relationship Id="rId7" Type="http://schemas.openxmlformats.org/officeDocument/2006/relationships/slide" Target="slide52.xml"/><Relationship Id="rId12" Type="http://schemas.openxmlformats.org/officeDocument/2006/relationships/slide" Target="slide57.xml"/><Relationship Id="rId17" Type="http://schemas.openxmlformats.org/officeDocument/2006/relationships/slide" Target="slide62.xml"/><Relationship Id="rId2" Type="http://schemas.openxmlformats.org/officeDocument/2006/relationships/image" Target="../media/image2.png"/><Relationship Id="rId16" Type="http://schemas.openxmlformats.org/officeDocument/2006/relationships/slide" Target="slide61.xml"/><Relationship Id="rId20" Type="http://schemas.openxmlformats.org/officeDocument/2006/relationships/slide" Target="slide65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51.xml"/><Relationship Id="rId11" Type="http://schemas.openxmlformats.org/officeDocument/2006/relationships/slide" Target="slide56.xml"/><Relationship Id="rId5" Type="http://schemas.openxmlformats.org/officeDocument/2006/relationships/slide" Target="slide50.xml"/><Relationship Id="rId15" Type="http://schemas.openxmlformats.org/officeDocument/2006/relationships/slide" Target="slide60.xml"/><Relationship Id="rId23" Type="http://schemas.openxmlformats.org/officeDocument/2006/relationships/slide" Target="slide68.xml"/><Relationship Id="rId10" Type="http://schemas.openxmlformats.org/officeDocument/2006/relationships/slide" Target="slide55.xml"/><Relationship Id="rId19" Type="http://schemas.openxmlformats.org/officeDocument/2006/relationships/slide" Target="slide64.xml"/><Relationship Id="rId4" Type="http://schemas.openxmlformats.org/officeDocument/2006/relationships/slide" Target="slide49.xml"/><Relationship Id="rId9" Type="http://schemas.openxmlformats.org/officeDocument/2006/relationships/slide" Target="slide54.xml"/><Relationship Id="rId14" Type="http://schemas.openxmlformats.org/officeDocument/2006/relationships/slide" Target="slide59.xml"/><Relationship Id="rId22" Type="http://schemas.openxmlformats.org/officeDocument/2006/relationships/slide" Target="slide6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6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slide" Target="slide3.xml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slide" Target="slide3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slide" Target="slide3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slide" Target="slide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0" name="AutoShape 13"/>
          <p:cNvSpPr>
            <a:spLocks noChangeArrowheads="1"/>
          </p:cNvSpPr>
          <p:nvPr/>
        </p:nvSpPr>
        <p:spPr bwMode="auto">
          <a:xfrm rot="900211">
            <a:off x="2466975" y="5967413"/>
            <a:ext cx="336550" cy="333375"/>
          </a:xfrm>
          <a:prstGeom prst="star4">
            <a:avLst>
              <a:gd name="adj" fmla="val 12579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1016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2051" name="AutoShape 13"/>
          <p:cNvSpPr>
            <a:spLocks noChangeArrowheads="1"/>
          </p:cNvSpPr>
          <p:nvPr/>
        </p:nvSpPr>
        <p:spPr bwMode="auto">
          <a:xfrm rot="900211">
            <a:off x="6396038" y="538163"/>
            <a:ext cx="336550" cy="333375"/>
          </a:xfrm>
          <a:prstGeom prst="star4">
            <a:avLst>
              <a:gd name="adj" fmla="val 12579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1016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2052" name="AutoShape 13"/>
          <p:cNvSpPr>
            <a:spLocks noChangeArrowheads="1"/>
          </p:cNvSpPr>
          <p:nvPr/>
        </p:nvSpPr>
        <p:spPr bwMode="auto">
          <a:xfrm rot="900211">
            <a:off x="7110413" y="3109913"/>
            <a:ext cx="336550" cy="333375"/>
          </a:xfrm>
          <a:prstGeom prst="star4">
            <a:avLst>
              <a:gd name="adj" fmla="val 12579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1016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2053" name="AutoShape 13"/>
          <p:cNvSpPr>
            <a:spLocks noChangeArrowheads="1"/>
          </p:cNvSpPr>
          <p:nvPr/>
        </p:nvSpPr>
        <p:spPr bwMode="auto">
          <a:xfrm rot="900211">
            <a:off x="1609725" y="2752725"/>
            <a:ext cx="336550" cy="333375"/>
          </a:xfrm>
          <a:prstGeom prst="star4">
            <a:avLst>
              <a:gd name="adj" fmla="val 12579"/>
            </a:avLst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</a:gradFill>
          <a:ln w="1016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Arial" charset="0"/>
            </a:endParaRPr>
          </a:p>
        </p:txBody>
      </p:sp>
      <p:sp>
        <p:nvSpPr>
          <p:cNvPr id="2069" name="WordArt 21"/>
          <p:cNvSpPr>
            <a:spLocks noChangeArrowheads="1" noChangeShapeType="1" noTextEdit="1"/>
          </p:cNvSpPr>
          <p:nvPr/>
        </p:nvSpPr>
        <p:spPr bwMode="auto">
          <a:xfrm>
            <a:off x="-1548680" y="4171156"/>
            <a:ext cx="12954001" cy="5373688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283596"/>
              </a:avLst>
            </a:prstTxWarp>
          </a:bodyPr>
          <a:lstStyle/>
          <a:p>
            <a:pPr algn="ctr"/>
            <a:endParaRPr lang="ru-RU" sz="80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Arial Unicode MS"/>
              <a:ea typeface="Arial Unicode MS"/>
              <a:cs typeface="Arial Unicode MS"/>
            </a:endParaRPr>
          </a:p>
        </p:txBody>
      </p:sp>
      <p:sp>
        <p:nvSpPr>
          <p:cNvPr id="2070" name="WordArt 22"/>
          <p:cNvSpPr>
            <a:spLocks noChangeArrowheads="1" noChangeShapeType="1" noTextEdit="1"/>
          </p:cNvSpPr>
          <p:nvPr/>
        </p:nvSpPr>
        <p:spPr bwMode="auto">
          <a:xfrm>
            <a:off x="1691680" y="3481168"/>
            <a:ext cx="5976664" cy="1947289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092964"/>
              </a:avLst>
            </a:prstTxWarp>
          </a:bodyPr>
          <a:lstStyle/>
          <a:p>
            <a:pPr algn="ctr"/>
            <a:r>
              <a:rPr lang="ru-RU" sz="16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omic Sans MS"/>
              </a:rPr>
              <a:t>СВОЯ </a:t>
            </a:r>
            <a:r>
              <a:rPr lang="ru-RU" sz="16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omic Sans MS"/>
              </a:rPr>
              <a:t>ИГРА</a:t>
            </a:r>
          </a:p>
          <a:p>
            <a:pPr algn="ctr"/>
            <a:r>
              <a:rPr lang="ru-RU" sz="16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omic Sans MS"/>
              </a:rPr>
              <a:t>Память и Гордость</a:t>
            </a:r>
            <a:endParaRPr lang="ru-RU" sz="16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00"/>
              </a:solidFill>
              <a:latin typeface="Comic Sans MS"/>
            </a:endParaRPr>
          </a:p>
        </p:txBody>
      </p:sp>
      <p:sp>
        <p:nvSpPr>
          <p:cNvPr id="2056" name="WordArt 23"/>
          <p:cNvSpPr>
            <a:spLocks noChangeArrowheads="1" noChangeShapeType="1" noTextEdit="1"/>
          </p:cNvSpPr>
          <p:nvPr/>
        </p:nvSpPr>
        <p:spPr bwMode="auto">
          <a:xfrm>
            <a:off x="2771775" y="5157788"/>
            <a:ext cx="3313113" cy="6477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endParaRPr lang="ru-RU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8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split orient="vert"/>
    <p:sndAc>
      <p:stSnd>
        <p:snd r:embed="rId2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9" grpId="0" autoUpdateAnimBg="0"/>
      <p:bldP spid="207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7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2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4181475" y="1773238"/>
            <a:ext cx="117792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/>
              <a:t>  </a:t>
            </a:r>
            <a:r>
              <a:rPr lang="ru-RU" b="1">
                <a:latin typeface="Arial" charset="0"/>
              </a:rPr>
              <a:t>       </a:t>
            </a:r>
            <a:r>
              <a:rPr lang="ru-RU">
                <a:latin typeface="Arial" charset="0"/>
              </a:rPr>
              <a:t> </a:t>
            </a:r>
            <a:endParaRPr lang="ru-RU" sz="4400" b="1"/>
          </a:p>
          <a:p>
            <a:pPr algn="ctr"/>
            <a:endParaRPr lang="ru-RU" sz="4400" b="1"/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755576" y="3831717"/>
            <a:ext cx="268855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C8002B"/>
                </a:solidFill>
              </a:rPr>
              <a:t>Екатерина </a:t>
            </a:r>
            <a:endParaRPr lang="ru-RU" sz="3600" b="1" dirty="0" smtClean="0">
              <a:solidFill>
                <a:srgbClr val="C8002B"/>
              </a:solidFill>
            </a:endParaRPr>
          </a:p>
          <a:p>
            <a:pPr algn="ctr"/>
            <a:r>
              <a:rPr lang="ru-RU" sz="3600" b="1" dirty="0" smtClean="0">
                <a:solidFill>
                  <a:srgbClr val="C8002B"/>
                </a:solidFill>
              </a:rPr>
              <a:t>Зеленко </a:t>
            </a:r>
            <a:endParaRPr lang="ru-RU" sz="3600" b="1" dirty="0">
              <a:solidFill>
                <a:srgbClr val="C8002B"/>
              </a:solidFill>
            </a:endParaRPr>
          </a:p>
        </p:txBody>
      </p:sp>
      <p:pic>
        <p:nvPicPr>
          <p:cNvPr id="2051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418932"/>
            <a:ext cx="1096963" cy="110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1916832"/>
            <a:ext cx="77768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зовут женщину-летчицу, совершившую ночной таран немецкого бомбардировщика?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38388" y="477728"/>
            <a:ext cx="576200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Герои Великой Отечественной войны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2" name="Picture 4" descr="C:\Users\USER\Desktop\Екатерина Зеленко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1148" y="3707751"/>
            <a:ext cx="1795028" cy="2420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1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3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386964" y="3016692"/>
            <a:ext cx="331236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Михаил Егоров </a:t>
            </a:r>
            <a:endParaRPr lang="ru-RU" sz="4400" b="1" dirty="0" smtClean="0">
              <a:solidFill>
                <a:srgbClr val="C8002B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и </a:t>
            </a:r>
            <a:r>
              <a:rPr lang="ru-RU" sz="4400" b="1" dirty="0" err="1">
                <a:solidFill>
                  <a:srgbClr val="C8002B"/>
                </a:solidFill>
              </a:rPr>
              <a:t>Мелитон</a:t>
            </a:r>
            <a:r>
              <a:rPr lang="ru-RU" sz="4400" b="1" dirty="0">
                <a:solidFill>
                  <a:srgbClr val="C8002B"/>
                </a:solidFill>
              </a:rPr>
              <a:t> </a:t>
            </a:r>
            <a:r>
              <a:rPr lang="ru-RU" sz="4400" b="1" dirty="0" err="1">
                <a:solidFill>
                  <a:srgbClr val="C8002B"/>
                </a:solidFill>
              </a:rPr>
              <a:t>Кантария</a:t>
            </a:r>
            <a:r>
              <a:rPr lang="ru-RU" sz="4400" b="1" dirty="0">
                <a:solidFill>
                  <a:srgbClr val="C8002B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39332" y="1716849"/>
            <a:ext cx="82651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Кто из советских солдат водрузил Знамя Победы над Рейхстагом?</a:t>
            </a:r>
          </a:p>
        </p:txBody>
      </p:sp>
      <p:pic>
        <p:nvPicPr>
          <p:cNvPr id="7170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8773" y="5589240"/>
            <a:ext cx="1096963" cy="110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348049"/>
            <a:ext cx="6552728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33CC"/>
                </a:solidFill>
              </a:rPr>
              <a:t>Герои Великой </a:t>
            </a:r>
            <a:r>
              <a:rPr lang="ru-RU" sz="3200" dirty="0" smtClean="0">
                <a:solidFill>
                  <a:srgbClr val="0033CC"/>
                </a:solidFill>
              </a:rPr>
              <a:t>Отечественной </a:t>
            </a:r>
            <a:r>
              <a:rPr lang="ru-RU" sz="3200" dirty="0">
                <a:solidFill>
                  <a:srgbClr val="0033CC"/>
                </a:solidFill>
              </a:rPr>
              <a:t>войны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7172" name="Picture 4" descr="C:\Users\USER\Desktop\Михаил Егоров и Мелитон Кантар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016692"/>
            <a:ext cx="4074846" cy="271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4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611560" y="3455134"/>
            <a:ext cx="294663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Николай </a:t>
            </a:r>
            <a:endParaRPr lang="ru-RU" sz="4400" b="1" dirty="0" smtClean="0">
              <a:solidFill>
                <a:srgbClr val="C8002B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Кузнецов </a:t>
            </a:r>
            <a:endParaRPr lang="ru-RU" sz="4400" b="1" dirty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звали знаменитого разведчика, работавшего в тылу врага?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597666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Герои Великой Отечественной войны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 descr="C:\Users\USER\Desktop\Николай Кузнецов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119" y="3079455"/>
            <a:ext cx="2232248" cy="322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CCECFF"/>
                </a:solidFill>
              </a:rPr>
              <a:t>5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869643" y="3455134"/>
            <a:ext cx="2430473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Георгий</a:t>
            </a: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Жуков</a:t>
            </a:r>
            <a:endParaRPr lang="ru-RU" sz="4400" b="1" dirty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Кто руководил обороной </a:t>
            </a:r>
            <a:r>
              <a:rPr lang="ru-RU" sz="3600" dirty="0" smtClean="0"/>
              <a:t>Ленинграда </a:t>
            </a:r>
            <a:r>
              <a:rPr lang="ru-RU" sz="3600" dirty="0"/>
              <a:t>в блокаду?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597666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Герои Великой Отечественной войны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C:\Users\USER\Desktop\Георгий Жуко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627" y="3284984"/>
            <a:ext cx="2030004" cy="283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505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1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461679" y="3455134"/>
            <a:ext cx="324640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Дмитрий </a:t>
            </a:r>
            <a:endParaRPr lang="ru-RU" sz="4400" b="1" dirty="0" smtClean="0">
              <a:solidFill>
                <a:srgbClr val="C8002B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Менделеев</a:t>
            </a:r>
            <a:endParaRPr lang="ru-RU" sz="4400" b="1" dirty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Кто открыл периодическую систему элементов?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Выдающиеся ученые и исследователи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C:\Users\USER\Desktop\Дмитрий Менделее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3" y="2914094"/>
            <a:ext cx="2552855" cy="3383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488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2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779076" y="3455134"/>
            <a:ext cx="261161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Юрий</a:t>
            </a: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 Гагарин</a:t>
            </a:r>
            <a:endParaRPr lang="ru-RU" sz="4400" b="1" dirty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зовут первого космонавта Земли?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Выдающиеся ученые и исследователи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C:\Users\USER\Desktop\Гагарин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688" y="3067743"/>
            <a:ext cx="4347559" cy="278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91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3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406377" y="3455134"/>
            <a:ext cx="335700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Александр </a:t>
            </a:r>
            <a:endParaRPr lang="ru-RU" sz="4400" b="1" dirty="0" smtClean="0">
              <a:solidFill>
                <a:srgbClr val="C8002B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Попов</a:t>
            </a:r>
            <a:endParaRPr lang="ru-RU" sz="4400" b="1" dirty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Кто изобрел радио?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Выдающиеся ученые и исследователи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 descr="C:\Users\USER\Desktop\Александр Попо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836971"/>
            <a:ext cx="1752600" cy="268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47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4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807128" y="3455134"/>
            <a:ext cx="255550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Валерий</a:t>
            </a: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 </a:t>
            </a:r>
            <a:r>
              <a:rPr lang="ru-RU" sz="4400" b="1" dirty="0">
                <a:solidFill>
                  <a:srgbClr val="C8002B"/>
                </a:solidFill>
              </a:rPr>
              <a:t>Чкалов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Кто первым доказал возможность перелета через Северный полюс?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Выдающиеся ученые и исследователи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 descr="C:\Users\USER\Desktop\Валерий Чкалов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r="26803"/>
          <a:stretch/>
        </p:blipFill>
        <p:spPr bwMode="auto">
          <a:xfrm>
            <a:off x="4211960" y="3093635"/>
            <a:ext cx="2088232" cy="299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73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5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847204" y="3429000"/>
            <a:ext cx="2475357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Сергей </a:t>
            </a:r>
            <a:endParaRPr lang="ru-RU" sz="4400" b="1" dirty="0" smtClean="0">
              <a:solidFill>
                <a:srgbClr val="C8002B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Королев</a:t>
            </a:r>
            <a:endParaRPr lang="ru-RU" sz="4400" b="1" dirty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Кто заложил основы современной авиации?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Выдающиеся ученые и исследователи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 descr="C:\Users\USER\Desktop\Сергей Королев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912269"/>
            <a:ext cx="2334063" cy="279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766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CCECFF"/>
                </a:solidFill>
              </a:rPr>
              <a:t>1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880866" y="3429000"/>
            <a:ext cx="240803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Дамир </a:t>
            </a:r>
            <a:endParaRPr lang="ru-RU" sz="4400" b="1" dirty="0" smtClean="0">
              <a:solidFill>
                <a:srgbClr val="C8002B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Юсупов</a:t>
            </a:r>
            <a:endParaRPr lang="ru-RU" sz="4400" b="1" dirty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Кто удостоен звания Героя России за спасение пассажиров самолёта?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Герои современных дней</a:t>
            </a:r>
            <a:endParaRPr lang="ru-RU" dirty="0"/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 descr="C:\Users\USER\Desktop\Дамир Юсупо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487" y="3044948"/>
            <a:ext cx="3674365" cy="245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56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WordArt 5"/>
          <p:cNvSpPr>
            <a:spLocks noChangeArrowheads="1" noChangeShapeType="1" noTextEdit="1"/>
          </p:cNvSpPr>
          <p:nvPr/>
        </p:nvSpPr>
        <p:spPr bwMode="auto">
          <a:xfrm>
            <a:off x="1428750" y="571500"/>
            <a:ext cx="6553200" cy="30876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8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1 </a:t>
            </a:r>
            <a:r>
              <a:rPr lang="ru-RU" sz="8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тур</a:t>
            </a:r>
          </a:p>
          <a:p>
            <a:pPr algn="ctr"/>
            <a:r>
              <a:rPr lang="ru-RU" sz="8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Герои прошлого</a:t>
            </a:r>
            <a:endParaRPr lang="ru-RU" sz="8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Impac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2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61306" y="3429000"/>
            <a:ext cx="364715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Андрей </a:t>
            </a:r>
            <a:endParaRPr lang="ru-RU" sz="4400" b="1" dirty="0" smtClean="0">
              <a:solidFill>
                <a:srgbClr val="C8002B"/>
              </a:solidFill>
            </a:endParaRPr>
          </a:p>
          <a:p>
            <a:pPr algn="ctr"/>
            <a:r>
              <a:rPr lang="ru-RU" sz="4400" b="1" dirty="0" err="1" smtClean="0">
                <a:solidFill>
                  <a:srgbClr val="C8002B"/>
                </a:solidFill>
              </a:rPr>
              <a:t>Тимошенков</a:t>
            </a:r>
            <a:endParaRPr lang="ru-RU" sz="4400" b="1" dirty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Кто пожертвовал собой, закрыв телом гранату, чтобы спасти товарищей?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Герои современных дней</a:t>
            </a:r>
            <a:endParaRPr lang="ru-RU" dirty="0"/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 descr="C:\Users\USER\Desktop\Андрей Тимошенков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11" t="3577" r="2782" b="13949"/>
          <a:stretch/>
        </p:blipFill>
        <p:spPr bwMode="auto">
          <a:xfrm>
            <a:off x="4139952" y="3095625"/>
            <a:ext cx="3052286" cy="271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274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3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415996" y="3429000"/>
            <a:ext cx="333777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Елена </a:t>
            </a:r>
            <a:endParaRPr lang="ru-RU" sz="4400" b="1" dirty="0" smtClean="0">
              <a:solidFill>
                <a:srgbClr val="C8002B"/>
              </a:solidFill>
            </a:endParaRPr>
          </a:p>
          <a:p>
            <a:pPr algn="ctr"/>
            <a:r>
              <a:rPr lang="ru-RU" sz="4400" b="1" dirty="0" err="1" smtClean="0">
                <a:solidFill>
                  <a:srgbClr val="C8002B"/>
                </a:solidFill>
              </a:rPr>
              <a:t>Шатковская</a:t>
            </a:r>
            <a:endParaRPr lang="ru-RU" sz="4400" b="1" dirty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Кто организовал помощь пострадавшим от наводнения в Крымске?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Герои современных дней</a:t>
            </a:r>
            <a:endParaRPr lang="ru-RU" dirty="0"/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 descr="C:\Users\USER\Desktop\Елена Шатковска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76636" y="3095625"/>
            <a:ext cx="2806952" cy="280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87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4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467292" y="3429000"/>
            <a:ext cx="323518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Владимир </a:t>
            </a:r>
            <a:endParaRPr lang="ru-RU" sz="4400" b="1" dirty="0" smtClean="0">
              <a:solidFill>
                <a:srgbClr val="C8002B"/>
              </a:solidFill>
            </a:endParaRPr>
          </a:p>
          <a:p>
            <a:pPr algn="ctr"/>
            <a:r>
              <a:rPr lang="ru-RU" sz="4400" b="1" dirty="0" err="1" smtClean="0">
                <a:solidFill>
                  <a:srgbClr val="C8002B"/>
                </a:solidFill>
              </a:rPr>
              <a:t>Правик</a:t>
            </a:r>
            <a:endParaRPr lang="ru-RU" sz="4400" b="1" dirty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Кто участвовал в ликвидации последствий аварии на Чернобыльской АЭС?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Герои современных дней</a:t>
            </a:r>
            <a:endParaRPr lang="ru-RU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 descr="C:\Users\USER\Desktop\Владимир Правик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99992" y="3506720"/>
            <a:ext cx="1953174" cy="244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06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3" y="-35363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5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696525" y="3429000"/>
            <a:ext cx="277672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Андрей </a:t>
            </a:r>
          </a:p>
          <a:p>
            <a:pPr algn="ctr"/>
            <a:r>
              <a:rPr lang="ru-RU" sz="4400" b="1" dirty="0" err="1" smtClean="0">
                <a:solidFill>
                  <a:srgbClr val="C8002B"/>
                </a:solidFill>
              </a:rPr>
              <a:t>Логвинов</a:t>
            </a:r>
            <a:endParaRPr lang="ru-RU" sz="4400" b="1" dirty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/>
                <a:ea typeface="Calibri"/>
              </a:rPr>
              <a:t>44-летний командир экипажа Ил-18, потерпевшего крушение в Якутии, сумел посадить самолёт без крыльев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Герои современных дней</a:t>
            </a:r>
            <a:endParaRPr lang="ru-RU" dirty="0"/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G:\документы для аттестации педагогов\74557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429000"/>
            <a:ext cx="3329152" cy="1975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3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WordArt 5"/>
          <p:cNvSpPr>
            <a:spLocks noChangeArrowheads="1" noChangeShapeType="1" noTextEdit="1"/>
          </p:cNvSpPr>
          <p:nvPr/>
        </p:nvSpPr>
        <p:spPr bwMode="auto">
          <a:xfrm>
            <a:off x="1428750" y="571500"/>
            <a:ext cx="6553200" cy="30876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8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2 тур</a:t>
            </a:r>
          </a:p>
          <a:p>
            <a:pPr algn="ctr"/>
            <a:r>
              <a:rPr lang="ru-RU" sz="8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Родные просторы</a:t>
            </a:r>
            <a:endParaRPr lang="ru-RU" sz="8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00"/>
              </a:solidFill>
              <a:latin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368752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147" name="Group 51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519970159"/>
              </p:ext>
            </p:extLst>
          </p:nvPr>
        </p:nvGraphicFramePr>
        <p:xfrm>
          <a:off x="899591" y="1052737"/>
          <a:ext cx="7200801" cy="3744721"/>
        </p:xfrm>
        <a:graphic>
          <a:graphicData uri="http://schemas.openxmlformats.org/drawingml/2006/table">
            <a:tbl>
              <a:tblPr/>
              <a:tblGrid>
                <a:gridCol w="2559439"/>
                <a:gridCol w="939292"/>
                <a:gridCol w="924862"/>
                <a:gridCol w="927485"/>
                <a:gridCol w="924862"/>
                <a:gridCol w="924861"/>
              </a:tblGrid>
              <a:tr h="935799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Города-герои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3" action="ppaction://hlinksldjump"/>
                        </a:rPr>
                        <a:t>1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4" action="ppaction://hlinksldjump"/>
                        </a:rPr>
                        <a:t>2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5" action="ppaction://hlinksldjump"/>
                        </a:rPr>
                        <a:t>3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6" action="ppaction://hlinksldjump"/>
                        </a:rPr>
                        <a:t>4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7" action="ppaction://hlinksldjump"/>
                        </a:rPr>
                        <a:t>5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5799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</a:rPr>
                        <a:t>Природные чудеса России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8" action="ppaction://hlinksldjump"/>
                        </a:rPr>
                        <a:t>1</a:t>
                      </a:r>
                      <a:endParaRPr kumimoji="0" lang="ru-RU" sz="3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9" action="ppaction://hlinksldjump"/>
                        </a:rPr>
                        <a:t>2</a:t>
                      </a:r>
                      <a:endParaRPr kumimoji="0" lang="ru-RU" sz="3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0" action="ppaction://hlinksldjump"/>
                        </a:rPr>
                        <a:t>3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1" action="ppaction://hlinksldjump"/>
                        </a:rPr>
                        <a:t>4</a:t>
                      </a:r>
                      <a:endParaRPr kumimoji="0" lang="ru-RU" sz="3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2" action="ppaction://hlinksldjump"/>
                        </a:rPr>
                        <a:t>5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5799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Исторические памятники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3" action="ppaction://hlinksldjump"/>
                        </a:rPr>
                        <a:t>1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4" action="ppaction://hlinksldjump"/>
                        </a:rPr>
                        <a:t>2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5" action="ppaction://hlinksldjump"/>
                        </a:rPr>
                        <a:t>3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6" action="ppaction://hlinksldjump"/>
                        </a:rPr>
                        <a:t>4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7" action="ppaction://hlinksldjump"/>
                        </a:rPr>
                        <a:t>5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732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Национальные символы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8" action="ppaction://hlinksldjump"/>
                        </a:rPr>
                        <a:t>1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9" action="ppaction://hlinksldjump"/>
                        </a:rPr>
                        <a:t>2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20" action="ppaction://hlinksldjump"/>
                        </a:rPr>
                        <a:t>3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21" action="ppaction://hlinksldjump"/>
                        </a:rPr>
                        <a:t>4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22" action="ppaction://hlinksldjump"/>
                        </a:rPr>
                        <a:t>5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42" name="AutoShape 533">
            <a:hlinkClick r:id="rId2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237288"/>
            <a:ext cx="576263" cy="504825"/>
          </a:xfrm>
          <a:prstGeom prst="actionButtonEnd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6696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1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084881" y="3938890"/>
            <a:ext cx="419537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8002B"/>
                </a:solidFill>
              </a:rPr>
              <a:t>Ленинград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Какой город получил звание «Город-герой» 8 мая 1965 </a:t>
            </a:r>
            <a:r>
              <a:rPr lang="ru-RU" sz="3600" dirty="0" smtClean="0"/>
              <a:t>года?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Города-герои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90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CCECFF"/>
                </a:solidFill>
              </a:rPr>
              <a:t>2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81396" y="3573016"/>
            <a:ext cx="714650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Волгоград (Сталинград).</a:t>
            </a:r>
            <a:endParaRPr lang="ru-RU" sz="4400" b="1" dirty="0" smtClean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Город, ставший символом победы в Сталинградской битве?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Города-герои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953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CCECFF"/>
                </a:solidFill>
              </a:rPr>
              <a:t>3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115044" y="3573016"/>
            <a:ext cx="36792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Севастополь</a:t>
            </a:r>
            <a:endParaRPr lang="ru-RU" sz="4400" b="1" dirty="0" smtClean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Какой город геройски защищался от фашистских захватчиков в 1941 году?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Города-герои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958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4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392365" y="3573016"/>
            <a:ext cx="312457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Ленинград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Город, переживший 900-дневную блокаду?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Города-герои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1179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147" name="Group 51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2202811484"/>
              </p:ext>
            </p:extLst>
          </p:nvPr>
        </p:nvGraphicFramePr>
        <p:xfrm>
          <a:off x="899591" y="1052737"/>
          <a:ext cx="7200801" cy="3814762"/>
        </p:xfrm>
        <a:graphic>
          <a:graphicData uri="http://schemas.openxmlformats.org/drawingml/2006/table">
            <a:tbl>
              <a:tblPr/>
              <a:tblGrid>
                <a:gridCol w="2559439"/>
                <a:gridCol w="939292"/>
                <a:gridCol w="924862"/>
                <a:gridCol w="927485"/>
                <a:gridCol w="924862"/>
                <a:gridCol w="924861"/>
              </a:tblGrid>
              <a:tr h="935799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Полководцы и военачальники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3" action="ppaction://hlinksldjump"/>
                        </a:rPr>
                        <a:t>1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4" action="ppaction://hlinksldjump"/>
                        </a:rPr>
                        <a:t>2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5" action="ppaction://hlinksldjump"/>
                        </a:rPr>
                        <a:t>3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6" action="ppaction://hlinksldjump"/>
                        </a:rPr>
                        <a:t>4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7" action="ppaction://hlinksldjump"/>
                        </a:rPr>
                        <a:t>5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5799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</a:rPr>
                        <a:t>Герои Великой Отечественной войны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</a:rPr>
                        <a:t>2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8" action="ppaction://hlinksldjump"/>
                        </a:rPr>
                        <a:t>3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</a:rPr>
                        <a:t>4</a:t>
                      </a: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9" action="ppaction://hlinksldjump"/>
                        </a:rPr>
                        <a:t>5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5799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Выдающиеся ученые и исследователи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0" action="ppaction://hlinksldjump"/>
                        </a:rPr>
                        <a:t>1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9" action="ppaction://hlinksldjump"/>
                        </a:rPr>
                        <a:t>2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1" action="ppaction://hlinksldjump"/>
                        </a:rPr>
                        <a:t>3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2" action="ppaction://hlinksldjump"/>
                        </a:rPr>
                        <a:t>4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3" action="ppaction://hlinksldjump"/>
                        </a:rPr>
                        <a:t>5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732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Герои современных дней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4" action="ppaction://hlinksldjump"/>
                        </a:rPr>
                        <a:t>1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5" action="ppaction://hlinksldjump"/>
                        </a:rPr>
                        <a:t>2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6" action="ppaction://hlinksldjump"/>
                        </a:rPr>
                        <a:t>3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7" action="ppaction://hlinksldjump"/>
                        </a:rPr>
                        <a:t>4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8" action="ppaction://hlinksldjump"/>
                        </a:rPr>
                        <a:t>5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42" name="AutoShape 533">
            <a:hlinkClick r:id="rId1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237288"/>
            <a:ext cx="576263" cy="504825"/>
          </a:xfrm>
          <a:prstGeom prst="actionButtonEnd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CCECFF"/>
                </a:solidFill>
              </a:rPr>
              <a:t>5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130490" y="3573016"/>
            <a:ext cx="1699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Брест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Город, прославившийся подвигом защитников Брестской крепости?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Города-герои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908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1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901431" y="3188295"/>
            <a:ext cx="215636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Байкал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самое глубокое озеро в мире?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Природные чудеса России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 descr="C:\Users\USER\Desktop\байкал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188295"/>
            <a:ext cx="3816424" cy="215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453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CCECFF"/>
                </a:solidFill>
              </a:rPr>
              <a:t>2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513508" y="3188295"/>
            <a:ext cx="2932213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err="1" smtClean="0">
                <a:solidFill>
                  <a:srgbClr val="C8002B"/>
                </a:solidFill>
              </a:rPr>
              <a:t>Кавказкие</a:t>
            </a:r>
            <a:endParaRPr lang="ru-RU" sz="4400" b="1" dirty="0" smtClean="0">
              <a:solidFill>
                <a:srgbClr val="C8002B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 горы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Какие горы являются самыми высокими в России?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Природные чудеса России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 descr="C:\Users\USER\Desktop\кавказ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79912" y="3092250"/>
            <a:ext cx="3473486" cy="231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22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CCECFF"/>
                </a:solidFill>
              </a:rPr>
              <a:t>3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607285" y="3188295"/>
            <a:ext cx="274466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Камчатка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Где расположена Долина гейзеров?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Природные чудеса России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 descr="C:\Users\USER\Desktop\кмчатка долина гейзеров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315" y="2912269"/>
            <a:ext cx="4113535" cy="2606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17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4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64243" y="3188295"/>
            <a:ext cx="343074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Ладожское </a:t>
            </a:r>
            <a:endParaRPr lang="ru-RU" sz="4400" b="1" dirty="0" smtClean="0">
              <a:solidFill>
                <a:srgbClr val="C8002B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озеро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Самое большое пресноводное озеро Европы?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Природные чудеса России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0" name="Picture 2" descr="C:\Users\USER\Desktop\Ладожское озеро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773" y="2996952"/>
            <a:ext cx="4367587" cy="234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14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CCECFF"/>
                </a:solidFill>
              </a:rPr>
              <a:t>5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1028876" y="3188295"/>
            <a:ext cx="190148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Алтай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Где растут самые древние кедровые леса?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Природные чудеса России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4" name="Picture 2" descr="C:\Users\USER\Desktop\алтайский кедр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045649"/>
            <a:ext cx="3550704" cy="1824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41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1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668203" y="3188295"/>
            <a:ext cx="2622833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Красная </a:t>
            </a: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площадь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главная площадь Москвы?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Исторические памятники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 descr="C:\Users\USER\Desktop\Красная площадь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34432"/>
            <a:ext cx="3810000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446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2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830058" y="2912269"/>
            <a:ext cx="502733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Петропавловская</a:t>
            </a: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 </a:t>
            </a:r>
            <a:r>
              <a:rPr lang="ru-RU" sz="4400" b="1" dirty="0">
                <a:solidFill>
                  <a:srgbClr val="C8002B"/>
                </a:solidFill>
              </a:rPr>
              <a:t>крепость</a:t>
            </a:r>
            <a:endParaRPr lang="ru-RU" sz="4400" b="1" dirty="0" smtClean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Крепость, построенная в центре Санкт-Петербурга?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Исторические памятники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2" name="Picture 2" descr="C:\Users\USER\Desktop\Петропавловская крепость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89040"/>
            <a:ext cx="3896232" cy="249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51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3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4608316" y="2912269"/>
            <a:ext cx="347082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Храм</a:t>
            </a: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 </a:t>
            </a:r>
            <a:r>
              <a:rPr lang="ru-RU" sz="4400" b="1" dirty="0">
                <a:solidFill>
                  <a:srgbClr val="C8002B"/>
                </a:solidFill>
              </a:rPr>
              <a:t>Василия </a:t>
            </a:r>
            <a:endParaRPr lang="ru-RU" sz="4400" b="1" dirty="0" smtClean="0">
              <a:solidFill>
                <a:srgbClr val="C8002B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Блаженного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Главный храм России, расположенный на Красной площади</a:t>
            </a:r>
            <a:r>
              <a:rPr lang="ru-RU" sz="3600" dirty="0" smtClean="0"/>
              <a:t>?</a:t>
            </a:r>
          </a:p>
          <a:p>
            <a:endParaRPr lang="ru-RU" sz="3600" dirty="0" smtClean="0"/>
          </a:p>
          <a:p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Исторические памятники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6" name="Picture 2" descr="C:\Users\USER\Desktop\Храм Василия Блаженного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89" y="3573016"/>
            <a:ext cx="4214442" cy="2809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73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4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923928" y="2916581"/>
            <a:ext cx="523479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Троице-Сергиева </a:t>
            </a:r>
            <a:endParaRPr lang="ru-RU" sz="4400" b="1" dirty="0" smtClean="0">
              <a:solidFill>
                <a:srgbClr val="C8002B"/>
              </a:solidFill>
            </a:endParaRP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лавра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Самый большой православный монастырь в России?</a:t>
            </a:r>
            <a:endParaRPr lang="ru-RU" sz="3600" dirty="0" smtClean="0"/>
          </a:p>
          <a:p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Исторические памятники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0" name="Picture 2" descr="C:\Users\USER\Desktop\Троице-Сергиева лавр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82" y="3650121"/>
            <a:ext cx="4296798" cy="2870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4209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74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3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1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421339" y="1819275"/>
            <a:ext cx="8696611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000" dirty="0"/>
              <a:t>Кто командовал русской </a:t>
            </a:r>
          </a:p>
          <a:p>
            <a:pPr algn="ctr"/>
            <a:r>
              <a:rPr lang="ru-RU" sz="4000" dirty="0"/>
              <a:t>армией в Бородинском сражении?</a:t>
            </a:r>
          </a:p>
          <a:p>
            <a:pPr algn="ctr"/>
            <a:endParaRPr lang="ru-RU" sz="4000" b="1" dirty="0"/>
          </a:p>
        </p:txBody>
      </p:sp>
      <p:sp>
        <p:nvSpPr>
          <p:cNvPr id="38918" name="Text Box 6"/>
          <p:cNvSpPr txBox="1">
            <a:spLocks noChangeArrowheads="1"/>
          </p:cNvSpPr>
          <p:nvPr/>
        </p:nvSpPr>
        <p:spPr bwMode="auto">
          <a:xfrm>
            <a:off x="323528" y="4030115"/>
            <a:ext cx="501932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F42"/>
                </a:solidFill>
              </a:rPr>
              <a:t>Михаил Кутузов </a:t>
            </a:r>
            <a:endParaRPr lang="ru-RU" sz="4400" b="1" dirty="0">
              <a:solidFill>
                <a:srgbClr val="FF0F42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311524"/>
            <a:ext cx="2084387" cy="220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USER\Desktop\artworks-000018840199-kq1g0r-t500x500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640461"/>
            <a:ext cx="1100064" cy="1100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92363" y="476672"/>
            <a:ext cx="5780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Полководцы и военачальники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9" y="4462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5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923928" y="2916581"/>
            <a:ext cx="523479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Петергоф</a:t>
            </a:r>
            <a:endParaRPr lang="ru-RU" sz="4400" b="1" dirty="0" smtClean="0">
              <a:solidFill>
                <a:srgbClr val="C8002B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Дворцово-парковый ансамбль в пригороде Санкт-Петербурга?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Исторические памятники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4" name="Picture 2" descr="C:\Users\USER\Desktop\Петергоф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471505"/>
            <a:ext cx="4104456" cy="263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685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CCECFF"/>
                </a:solidFill>
              </a:rPr>
              <a:t>1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923928" y="2916581"/>
            <a:ext cx="523479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Медведь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Какое животное является символом России?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Национальные символы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606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8" name="Picture 2" descr="C:\Users\USER\Desktop\1496418832_preview_Медведь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52" y="3095625"/>
            <a:ext cx="3153247" cy="3153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26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2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Какого цвета полосы на российском флаге?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Национальные символы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2" name="Picture 2" descr="C:\Users\USER\Desktop\флаг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06" y="2901137"/>
            <a:ext cx="4880994" cy="345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3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899592" y="3095625"/>
            <a:ext cx="5234794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"Россия — священная наша держава...".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Какими словами начинается гимн России?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Национальные символы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848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4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686241" y="2916581"/>
            <a:ext cx="523479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Двуглавый орел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Что изображено на гербе России?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Национальные символы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5" r="15105"/>
          <a:stretch/>
        </p:blipFill>
        <p:spPr bwMode="auto">
          <a:xfrm>
            <a:off x="592866" y="2731351"/>
            <a:ext cx="2899014" cy="3012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776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9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5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3686241" y="2916581"/>
            <a:ext cx="523479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Ромашка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Какой цветок считается символом России?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Национальные символы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794" name="Picture 2" descr="C:\Users\USER\Desktop\ромашк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58" y="3140968"/>
            <a:ext cx="3996109" cy="2664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975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5" name="WordArt 5"/>
          <p:cNvSpPr>
            <a:spLocks noChangeArrowheads="1" noChangeShapeType="1" noTextEdit="1"/>
          </p:cNvSpPr>
          <p:nvPr/>
        </p:nvSpPr>
        <p:spPr bwMode="auto">
          <a:xfrm>
            <a:off x="1428750" y="571500"/>
            <a:ext cx="6553200" cy="30876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8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3</a:t>
            </a:r>
            <a:r>
              <a:rPr lang="ru-RU" sz="8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 тур</a:t>
            </a:r>
          </a:p>
          <a:p>
            <a:pPr algn="ctr"/>
            <a:r>
              <a:rPr lang="ru-RU" sz="8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  </a:t>
            </a:r>
            <a:r>
              <a:rPr lang="ru-RU" sz="80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Impact"/>
              </a:rPr>
              <a:t>Патриотизм и единство</a:t>
            </a:r>
          </a:p>
        </p:txBody>
      </p:sp>
    </p:spTree>
    <p:extLst>
      <p:ext uri="{BB962C8B-B14F-4D97-AF65-F5344CB8AC3E}">
        <p14:creationId xmlns:p14="http://schemas.microsoft.com/office/powerpoint/2010/main" val="293650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147" name="Group 51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643192597"/>
              </p:ext>
            </p:extLst>
          </p:nvPr>
        </p:nvGraphicFramePr>
        <p:xfrm>
          <a:off x="899591" y="1052737"/>
          <a:ext cx="7200801" cy="3744721"/>
        </p:xfrm>
        <a:graphic>
          <a:graphicData uri="http://schemas.openxmlformats.org/drawingml/2006/table">
            <a:tbl>
              <a:tblPr/>
              <a:tblGrid>
                <a:gridCol w="2559439"/>
                <a:gridCol w="939292"/>
                <a:gridCol w="924862"/>
                <a:gridCol w="927485"/>
                <a:gridCol w="924862"/>
                <a:gridCol w="924861"/>
              </a:tblGrid>
              <a:tr h="935799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Символы патриотизма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3" action="ppaction://hlinksldjump"/>
                        </a:rPr>
                        <a:t>1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4" action="ppaction://hlinksldjump"/>
                        </a:rPr>
                        <a:t>2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5" action="ppaction://hlinksldjump"/>
                        </a:rPr>
                        <a:t>3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6" action="ppaction://hlinksldjump"/>
                        </a:rPr>
                        <a:t>4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7" action="ppaction://hlinksldjump"/>
                        </a:rPr>
                        <a:t>5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5799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</a:rPr>
                        <a:t>Единство народов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8" action="ppaction://hlinksldjump"/>
                        </a:rPr>
                        <a:t>1</a:t>
                      </a:r>
                      <a:endParaRPr kumimoji="0" lang="ru-RU" sz="3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9" action="ppaction://hlinksldjump"/>
                        </a:rPr>
                        <a:t>2</a:t>
                      </a:r>
                      <a:endParaRPr kumimoji="0" lang="ru-RU" sz="3600" b="1" i="0" u="sng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0" action="ppaction://hlinksldjump"/>
                        </a:rPr>
                        <a:t>3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1" action="ppaction://hlinksldjump"/>
                        </a:rPr>
                        <a:t>4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2" action="ppaction://hlinksldjump"/>
                        </a:rPr>
                        <a:t>5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5799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Молодежное движение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3" action="ppaction://hlinksldjump"/>
                        </a:rPr>
                        <a:t>1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4" action="ppaction://hlinksldjump"/>
                        </a:rPr>
                        <a:t>2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5" action="ppaction://hlinksldjump"/>
                        </a:rPr>
                        <a:t>3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6" action="ppaction://hlinksldjump"/>
                        </a:rPr>
                        <a:t>4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7" action="ppaction://hlinksldjump"/>
                        </a:rPr>
                        <a:t>5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7324">
                <a:tc>
                  <a:txBody>
                    <a:bodyPr/>
                    <a:lstStyle/>
                    <a:p>
                      <a:pPr marL="0" marR="0" lvl="0" indent="0" algn="l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Служба Отечеству</a:t>
                      </a:r>
                    </a:p>
                  </a:txBody>
                  <a:tcPr anchor="ctr" horzOverflow="overflow">
                    <a:lnL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8" action="ppaction://hlinksldjump"/>
                        </a:rPr>
                        <a:t>1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19" action="ppaction://hlinksldjump"/>
                        </a:rPr>
                        <a:t>2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20" action="ppaction://hlinksldjump"/>
                        </a:rPr>
                        <a:t>3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21" action="ppaction://hlinksldjump"/>
                        </a:rPr>
                        <a:t>4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  <a:hlinkClick r:id="rId22" action="ppaction://hlinksldjump"/>
                        </a:rPr>
                        <a:t>5</a:t>
                      </a:r>
                      <a:endPara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6D9F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42" name="AutoShape 533">
            <a:hlinkClick r:id="rId2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6237288"/>
            <a:ext cx="576263" cy="504825"/>
          </a:xfrm>
          <a:prstGeom prst="actionButtonEnd">
            <a:avLst/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804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9" y="-2315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>
                <a:solidFill>
                  <a:srgbClr val="CCECFF"/>
                </a:solidFill>
              </a:rPr>
              <a:t>1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1403648" y="2916967"/>
            <a:ext cx="523479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Никто не забыт, ничто не забыто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звучит девиз Дня Победы?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Символы патриотизма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231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9" y="-2315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2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1403648" y="2916967"/>
            <a:ext cx="523479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4 ноября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11560" y="1700808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Когда отмечается День народного единства?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Символы патриотизма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043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20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7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2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68000" y="1019443"/>
            <a:ext cx="772679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000" dirty="0"/>
              <a:t>Великий князь Новгородский </a:t>
            </a:r>
            <a:endParaRPr lang="ru-RU" sz="4000" dirty="0" smtClean="0"/>
          </a:p>
          <a:p>
            <a:pPr algn="ctr"/>
            <a:r>
              <a:rPr lang="ru-RU" sz="4000" dirty="0" smtClean="0"/>
              <a:t>и </a:t>
            </a:r>
            <a:r>
              <a:rPr lang="ru-RU" sz="4000" dirty="0"/>
              <a:t>Владимирский,</a:t>
            </a:r>
          </a:p>
          <a:p>
            <a:pPr algn="ctr"/>
            <a:r>
              <a:rPr lang="ru-RU" sz="4000" dirty="0"/>
              <a:t> известный своими победами </a:t>
            </a:r>
            <a:endParaRPr lang="ru-RU" sz="4000" dirty="0" smtClean="0"/>
          </a:p>
          <a:p>
            <a:pPr algn="ctr"/>
            <a:r>
              <a:rPr lang="ru-RU" sz="4000" dirty="0" smtClean="0"/>
              <a:t>в </a:t>
            </a:r>
            <a:r>
              <a:rPr lang="ru-RU" sz="4000" dirty="0"/>
              <a:t>Невской битве </a:t>
            </a:r>
            <a:endParaRPr lang="ru-RU" sz="4000" dirty="0" smtClean="0"/>
          </a:p>
          <a:p>
            <a:pPr algn="ctr"/>
            <a:r>
              <a:rPr lang="ru-RU" sz="4000" dirty="0" smtClean="0"/>
              <a:t>и </a:t>
            </a:r>
            <a:r>
              <a:rPr lang="ru-RU" sz="4000" dirty="0"/>
              <a:t>Ледовом побоище      </a:t>
            </a:r>
            <a:r>
              <a:rPr lang="ru-RU" sz="4000" b="1" dirty="0">
                <a:latin typeface="Arial" charset="0"/>
              </a:rPr>
              <a:t>       </a:t>
            </a:r>
            <a:r>
              <a:rPr lang="ru-RU" sz="4000" dirty="0">
                <a:latin typeface="Arial" charset="0"/>
              </a:rPr>
              <a:t> </a:t>
            </a:r>
            <a:endParaRPr lang="ru-RU" sz="4000" b="1" dirty="0"/>
          </a:p>
          <a:p>
            <a:pPr algn="ctr"/>
            <a:endParaRPr lang="ru-RU" sz="4000" b="1" dirty="0"/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410491" y="4420374"/>
            <a:ext cx="335700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F42"/>
                </a:solidFill>
              </a:rPr>
              <a:t>Александр </a:t>
            </a:r>
          </a:p>
          <a:p>
            <a:pPr algn="ctr"/>
            <a:r>
              <a:rPr lang="ru-RU" sz="4400" b="1" dirty="0" smtClean="0">
                <a:solidFill>
                  <a:srgbClr val="FF0F42"/>
                </a:solidFill>
              </a:rPr>
              <a:t>Невский</a:t>
            </a:r>
            <a:endParaRPr lang="ru-RU" sz="4400" b="1" dirty="0">
              <a:solidFill>
                <a:srgbClr val="FF0F42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1775" y="4221088"/>
            <a:ext cx="1481137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76513" y="470745"/>
            <a:ext cx="5975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Полководцы и военачальники</a:t>
            </a:r>
          </a:p>
        </p:txBody>
      </p:sp>
      <p:pic>
        <p:nvPicPr>
          <p:cNvPr id="3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313" y="5445224"/>
            <a:ext cx="1096963" cy="110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3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3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41463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символический огонь, зажжённый в память о погибших в Великой Отечественной войне?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Символы патриотизма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8" name="Picture 2" descr="C:\Users\USER\Desktop\вечный огонь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235470"/>
            <a:ext cx="298005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648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4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41463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праздник, отмечаемый 23 февраля?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Символы патриотизма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043608" y="3789040"/>
            <a:ext cx="523479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День защитников Отечества</a:t>
            </a:r>
          </a:p>
        </p:txBody>
      </p:sp>
    </p:spTree>
    <p:extLst>
      <p:ext uri="{BB962C8B-B14F-4D97-AF65-F5344CB8AC3E}">
        <p14:creationId xmlns:p14="http://schemas.microsoft.com/office/powerpoint/2010/main" val="276989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5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41463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знаковая песня о России</a:t>
            </a:r>
            <a:r>
              <a:rPr lang="ru-RU" sz="3600" dirty="0" smtClean="0"/>
              <a:t>?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Символы патриотизма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043608" y="3789040"/>
            <a:ext cx="523479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Катюша</a:t>
            </a:r>
          </a:p>
        </p:txBody>
      </p:sp>
    </p:spTree>
    <p:extLst>
      <p:ext uri="{BB962C8B-B14F-4D97-AF65-F5344CB8AC3E}">
        <p14:creationId xmlns:p14="http://schemas.microsoft.com/office/powerpoint/2010/main" val="166482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1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41463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Сколько национальностей проживает в России?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Единство народов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043608" y="3789040"/>
            <a:ext cx="523479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Более 190 национальностей</a:t>
            </a:r>
          </a:p>
        </p:txBody>
      </p:sp>
    </p:spTree>
    <p:extLst>
      <p:ext uri="{BB962C8B-B14F-4D97-AF65-F5344CB8AC3E}">
        <p14:creationId xmlns:p14="http://schemas.microsoft.com/office/powerpoint/2010/main" val="145922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2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41463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Какие народы </a:t>
            </a:r>
            <a:r>
              <a:rPr lang="ru-RU" sz="3600" dirty="0"/>
              <a:t>населяет северные регионы России?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Единство народов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1043608" y="3789040"/>
            <a:ext cx="5234794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Народы Севера, такие как ненцы, ханты, манси</a:t>
            </a:r>
            <a:endParaRPr lang="ru-RU" sz="4400" b="1" dirty="0" smtClean="0">
              <a:solidFill>
                <a:srgbClr val="C800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53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3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41463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традиционный татарский головной убор?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Единство народов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83568" y="3212976"/>
            <a:ext cx="523479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Тюбетейка</a:t>
            </a:r>
            <a:endParaRPr lang="ru-RU" sz="4400" b="1" dirty="0" smtClean="0">
              <a:solidFill>
                <a:srgbClr val="C8002B"/>
              </a:solidFill>
            </a:endParaRPr>
          </a:p>
        </p:txBody>
      </p:sp>
      <p:pic>
        <p:nvPicPr>
          <p:cNvPr id="35842" name="Picture 2" descr="C:\Users\USER\Desktop\Тюбетейк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973" y="4221088"/>
            <a:ext cx="3418070" cy="230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115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4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41463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национальный танец Кавказа?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Единство народов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59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83568" y="3212976"/>
            <a:ext cx="523479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Лезгинка</a:t>
            </a:r>
          </a:p>
        </p:txBody>
      </p:sp>
      <p:pic>
        <p:nvPicPr>
          <p:cNvPr id="36866" name="Picture 2" descr="C:\Users\USER\Desktop\лезгинк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982417"/>
            <a:ext cx="3672408" cy="244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85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5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41463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Какой праздник отмечается всеми народами России?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Единство народов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395287" y="3141792"/>
            <a:ext cx="246900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Новый</a:t>
            </a:r>
          </a:p>
          <a:p>
            <a:pPr algn="ctr"/>
            <a:r>
              <a:rPr lang="ru-RU" sz="4400" b="1" dirty="0" smtClean="0">
                <a:solidFill>
                  <a:srgbClr val="C8002B"/>
                </a:solidFill>
              </a:rPr>
              <a:t> год</a:t>
            </a:r>
          </a:p>
        </p:txBody>
      </p:sp>
      <p:pic>
        <p:nvPicPr>
          <p:cNvPr id="37890" name="Picture 2" descr="C:\Users\USER\Desktop\нг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1" r="17625" b="6246"/>
          <a:stretch/>
        </p:blipFill>
        <p:spPr bwMode="auto">
          <a:xfrm>
            <a:off x="3563888" y="3169236"/>
            <a:ext cx="3334862" cy="338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31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0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1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41463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молодежное движение, организующее волонтерские акции?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Молодежное движение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8914" name="Picture 2" descr="C:\Users\USER\Desktop\волонтер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101" y="4110365"/>
            <a:ext cx="2602907" cy="194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32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0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2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941463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Какое мероприятие проводится ежегодно в честь ветеранов??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Молодежное движение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8" name="Picture 2" descr="C:\Users\USER\Desktop\бм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12" y="3415469"/>
            <a:ext cx="4445000" cy="2773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5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74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1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3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827584" y="1340768"/>
            <a:ext cx="7713971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dirty="0"/>
              <a:t>Кто возглавлял </a:t>
            </a:r>
            <a:endParaRPr lang="ru-RU" sz="4400" dirty="0" smtClean="0"/>
          </a:p>
          <a:p>
            <a:pPr algn="ctr"/>
            <a:r>
              <a:rPr lang="ru-RU" sz="4400" dirty="0" smtClean="0"/>
              <a:t>оборону </a:t>
            </a:r>
            <a:r>
              <a:rPr lang="ru-RU" sz="4400" dirty="0"/>
              <a:t>Севастополя </a:t>
            </a:r>
            <a:endParaRPr lang="ru-RU" sz="4400" dirty="0" smtClean="0"/>
          </a:p>
          <a:p>
            <a:pPr algn="ctr"/>
            <a:r>
              <a:rPr lang="ru-RU" sz="4400" dirty="0" smtClean="0"/>
              <a:t>во </a:t>
            </a:r>
            <a:r>
              <a:rPr lang="ru-RU" sz="4400" dirty="0"/>
              <a:t>время Крымской войны?</a:t>
            </a:r>
            <a:endParaRPr lang="ru-RU" sz="4400" b="1" dirty="0"/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4139952" y="4487288"/>
            <a:ext cx="33682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Павел Нахимов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Pavel_Nakhimo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0013" y="3616325"/>
            <a:ext cx="19050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33375"/>
            <a:ext cx="59070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445224"/>
            <a:ext cx="1096963" cy="110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3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537601"/>
            <a:ext cx="82089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организация, занимающаяся военно-патриотическим воспитанием молодежи?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Молодежное движение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62" name="Picture 2" descr="C:\Users\USER\Desktop\ю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843806"/>
            <a:ext cx="3284527" cy="2463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53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4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537601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Каким образом молодежь участвует в сохранении исторической памяти?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Молодежное движение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971601" y="3356993"/>
            <a:ext cx="5832648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Участие в поисковых отрядах, восстановление памятников</a:t>
            </a:r>
            <a:endParaRPr lang="ru-RU" sz="4400" b="1" dirty="0" smtClean="0">
              <a:solidFill>
                <a:srgbClr val="C800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0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5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537601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акция, посвящённая Дню Победы?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Молодежное движение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6" name="Picture 2" descr="C:\Users\USER\Desktop\гл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095625"/>
            <a:ext cx="5120568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6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1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537601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высшая государственная награда России?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Служба Отечеству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0" name="Picture 2" descr="C:\Users\USER\Desktop\геолй россии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12269"/>
            <a:ext cx="4165887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85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0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2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537601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основной документ гражданина России?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Служба Отечеству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034" name="Picture 2" descr="C:\Users\USER\Desktop\паспорт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728913"/>
            <a:ext cx="47625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84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0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3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537601"/>
            <a:ext cx="82089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служба, обеспечивающая безопасность государства?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Служба Отечеству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58" name="Picture 2" descr="C:\Users\USER\Desktop\3451249f17e1ceba682a04a21c7dbbb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505" y="3559174"/>
            <a:ext cx="3605559" cy="270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4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0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4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537601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военный парад, проводимый в Москве 9 мая?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Служба Отечеству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082" name="Picture 2" descr="C:\Users\USER\Desktop\парад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205528"/>
            <a:ext cx="5312590" cy="298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5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006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5" name="Oval 3"/>
          <p:cNvSpPr>
            <a:spLocks noChangeArrowheads="1"/>
          </p:cNvSpPr>
          <p:nvPr/>
        </p:nvSpPr>
        <p:spPr bwMode="auto">
          <a:xfrm>
            <a:off x="395287" y="316921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5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537601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Как называется главное управление вооруженных сил России?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331573"/>
            <a:ext cx="6912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33CC"/>
                </a:solidFill>
              </a:rPr>
              <a:t>Служба Отечеству</a:t>
            </a:r>
          </a:p>
        </p:txBody>
      </p:sp>
      <p:pic>
        <p:nvPicPr>
          <p:cNvPr id="8196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085184"/>
            <a:ext cx="10969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6" name="Picture 2" descr="C:\Users\USER\Desktop\гш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073350"/>
            <a:ext cx="4599186" cy="344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07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1537601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Спасибо командам за игру</a:t>
            </a:r>
            <a:endParaRPr lang="ru-RU" sz="36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869160"/>
            <a:ext cx="1503465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672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74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5" name="Oval 7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4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8197" name="Text Box 13"/>
          <p:cNvSpPr txBox="1">
            <a:spLocks noChangeArrowheads="1"/>
          </p:cNvSpPr>
          <p:nvPr/>
        </p:nvSpPr>
        <p:spPr bwMode="auto">
          <a:xfrm>
            <a:off x="902448" y="1143000"/>
            <a:ext cx="7691529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dirty="0"/>
              <a:t>Назовите имя полководца, </a:t>
            </a:r>
            <a:endParaRPr lang="ru-RU" sz="4400" dirty="0" smtClean="0"/>
          </a:p>
          <a:p>
            <a:pPr algn="ctr"/>
            <a:r>
              <a:rPr lang="ru-RU" sz="4400" dirty="0" smtClean="0"/>
              <a:t>командовавшего </a:t>
            </a:r>
          </a:p>
          <a:p>
            <a:pPr algn="ctr"/>
            <a:r>
              <a:rPr lang="ru-RU" sz="4400" dirty="0" smtClean="0"/>
              <a:t>русской </a:t>
            </a:r>
            <a:r>
              <a:rPr lang="ru-RU" sz="4400" dirty="0"/>
              <a:t>армией </a:t>
            </a:r>
            <a:endParaRPr lang="ru-RU" sz="4400" dirty="0" smtClean="0"/>
          </a:p>
          <a:p>
            <a:pPr algn="ctr"/>
            <a:r>
              <a:rPr lang="ru-RU" sz="4400" dirty="0" smtClean="0"/>
              <a:t>в </a:t>
            </a:r>
            <a:r>
              <a:rPr lang="ru-RU" sz="4400" dirty="0"/>
              <a:t>Полтавском сражении?</a:t>
            </a:r>
            <a:endParaRPr lang="ru-RU" sz="4400" b="1" dirty="0"/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1123449" y="4365104"/>
            <a:ext cx="17123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solidFill>
                  <a:srgbClr val="FF0F42"/>
                </a:solidFill>
              </a:rPr>
              <a:t>Петр </a:t>
            </a:r>
            <a:r>
              <a:rPr lang="en-US" sz="3600" dirty="0" smtClean="0">
                <a:solidFill>
                  <a:srgbClr val="FF0F42"/>
                </a:solidFill>
              </a:rPr>
              <a:t>I</a:t>
            </a:r>
            <a:endParaRPr lang="ru-RU" sz="3600" dirty="0">
              <a:solidFill>
                <a:srgbClr val="FF0F42"/>
              </a:solidFill>
            </a:endParaRPr>
          </a:p>
        </p:txBody>
      </p:sp>
      <p:pic>
        <p:nvPicPr>
          <p:cNvPr id="3074" name="Picture 2" descr="C:\Users\USER\Desktop\1779345412_0_0_895_504_1920x0_80_0_0_538b93eff30edf3f35251bfffccd8a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520" y="4101106"/>
            <a:ext cx="3186188" cy="1800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93700"/>
            <a:ext cx="59070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517232"/>
            <a:ext cx="1096963" cy="110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20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3" name="Oval 3"/>
          <p:cNvSpPr>
            <a:spLocks noChangeArrowheads="1"/>
          </p:cNvSpPr>
          <p:nvPr/>
        </p:nvSpPr>
        <p:spPr bwMode="auto">
          <a:xfrm>
            <a:off x="395288" y="333375"/>
            <a:ext cx="1584325" cy="9350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rgbClr val="CCECFF"/>
                </a:solidFill>
              </a:rPr>
              <a:t>5</a:t>
            </a:r>
            <a:endParaRPr lang="ru-RU" sz="3600" b="1" dirty="0">
              <a:solidFill>
                <a:srgbClr val="CCECFF"/>
              </a:solidFill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2392363" y="27289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611560" y="3861048"/>
            <a:ext cx="431720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rgbClr val="C8002B"/>
                </a:solidFill>
              </a:rPr>
              <a:t>Фёдор Ушаков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43607" y="1484784"/>
            <a:ext cx="72264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Кто был выдающимся адмиралом Российского флота в XVIII веке?</a:t>
            </a:r>
          </a:p>
        </p:txBody>
      </p:sp>
      <p:pic>
        <p:nvPicPr>
          <p:cNvPr id="4098" name="Picture 2" descr="C:\Users\USER\Desktop\Ушаков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239110"/>
            <a:ext cx="3154174" cy="294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364121"/>
            <a:ext cx="590708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0927" y="5517232"/>
            <a:ext cx="1096963" cy="110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8314" cy="6868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650503"/>
            <a:ext cx="5616624" cy="778098"/>
          </a:xfrm>
        </p:spPr>
        <p:txBody>
          <a:bodyPr>
            <a:normAutofit fontScale="90000"/>
          </a:bodyPr>
          <a:lstStyle/>
          <a:p>
            <a:pPr algn="l"/>
            <a:r>
              <a:rPr lang="ru-RU" sz="3600" dirty="0">
                <a:solidFill>
                  <a:srgbClr val="0033CC"/>
                </a:solidFill>
              </a:rPr>
              <a:t>Герои </a:t>
            </a:r>
            <a:r>
              <a:rPr lang="ru-RU" sz="3600" dirty="0" smtClean="0">
                <a:solidFill>
                  <a:srgbClr val="0033CC"/>
                </a:solidFill>
              </a:rPr>
              <a:t>Великой Отечественной </a:t>
            </a:r>
            <a:r>
              <a:rPr lang="ru-RU" sz="3600" dirty="0">
                <a:solidFill>
                  <a:srgbClr val="0033CC"/>
                </a:solidFill>
              </a:rPr>
              <a:t>войны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4664"/>
            <a:ext cx="1597025" cy="102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27584" y="1916832"/>
            <a:ext cx="77768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Кто стал символом мужества и стойкости во время обороны Сталинграда?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0032" y="4182675"/>
            <a:ext cx="3954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Василий Зайцев</a:t>
            </a:r>
          </a:p>
        </p:txBody>
      </p:sp>
      <p:pic>
        <p:nvPicPr>
          <p:cNvPr id="5125" name="Picture 5" descr="C:\Users\USER\Desktop\Василий Зайцев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652271"/>
            <a:ext cx="1946667" cy="2636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373216"/>
            <a:ext cx="1096963" cy="110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574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4718</TotalTime>
  <Words>929</Words>
  <Application>Microsoft Office PowerPoint</Application>
  <PresentationFormat>Экран (4:3)</PresentationFormat>
  <Paragraphs>341</Paragraphs>
  <Slides>68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68</vt:i4>
      </vt:variant>
    </vt:vector>
  </HeadingPairs>
  <TitlesOfParts>
    <vt:vector size="6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Герои Великой Отечественной войны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Максим</dc:creator>
  <cp:lastModifiedBy>USER</cp:lastModifiedBy>
  <cp:revision>413</cp:revision>
  <dcterms:modified xsi:type="dcterms:W3CDTF">2025-04-08T07:31:13Z</dcterms:modified>
</cp:coreProperties>
</file>