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7" r:id="rId13"/>
    <p:sldId id="266" r:id="rId14"/>
    <p:sldId id="268" r:id="rId15"/>
    <p:sldId id="269" r:id="rId16"/>
    <p:sldId id="270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2604" y="-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67C4B-25B3-440D-BA8A-406F22A88577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E570D-C161-4C7D-AC98-3AC6A80CB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10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7AE4AB0-180F-43BA-9700-E244DEF98C1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78DB041-F84B-4B50-94FA-80124C7F098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Путешествие по Афри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утешествие по Африк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692696"/>
            <a:ext cx="6480720" cy="926976"/>
          </a:xfrm>
          <a:solidFill>
            <a:schemeClr val="bg2">
              <a:lumMod val="90000"/>
            </a:schemeClr>
          </a:solidFill>
          <a:ln w="76200">
            <a:solidFill>
              <a:schemeClr val="accent6"/>
            </a:solidFill>
            <a:prstDash val="solid"/>
          </a:ln>
          <a:scene3d>
            <a:camera prst="orthographicFront"/>
            <a:lightRig rig="flat" dir="tl">
              <a:rot lat="0" lon="0" rev="6600000"/>
            </a:lightRig>
          </a:scene3d>
          <a:sp3d>
            <a:bevelT prst="angle"/>
          </a:sp3d>
        </p:spPr>
        <p:txBody>
          <a:bodyPr>
            <a:normAutofit fontScale="90000"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Карта мира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 algn="r">
              <a:buNone/>
            </a:pPr>
            <a:endParaRPr lang="ru-RU" dirty="0" smtClean="0"/>
          </a:p>
          <a:p>
            <a:pPr marL="114300" indent="0" algn="r">
              <a:buNone/>
            </a:pPr>
            <a:endParaRPr lang="ru-RU" dirty="0"/>
          </a:p>
          <a:p>
            <a:pPr marL="114300" indent="0" algn="r">
              <a:buNone/>
            </a:pPr>
            <a:endParaRPr lang="ru-RU" dirty="0" smtClean="0"/>
          </a:p>
          <a:p>
            <a:pPr marL="114300" indent="0" algn="r">
              <a:buNone/>
            </a:pPr>
            <a:endParaRPr lang="ru-RU" dirty="0"/>
          </a:p>
          <a:p>
            <a:pPr marL="114300" indent="0" algn="r">
              <a:buNone/>
            </a:pPr>
            <a:endParaRPr lang="ru-RU" dirty="0" smtClean="0"/>
          </a:p>
          <a:p>
            <a:pPr marL="114300" indent="0" algn="r">
              <a:buNone/>
            </a:pPr>
            <a:r>
              <a:rPr lang="ru-RU" sz="5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Континент Африка</a:t>
            </a:r>
          </a:p>
          <a:p>
            <a:pPr marL="114300" indent="0" algn="r">
              <a:buNone/>
            </a:pPr>
            <a:endParaRPr lang="ru-RU" dirty="0"/>
          </a:p>
          <a:p>
            <a:pPr marL="114300" indent="0" algn="r">
              <a:buNone/>
            </a:pPr>
            <a:endParaRPr lang="ru-RU" dirty="0" smtClean="0"/>
          </a:p>
          <a:p>
            <a:pPr marL="114300" indent="0" algn="r">
              <a:buNone/>
            </a:pPr>
            <a:endParaRPr lang="ru-RU" dirty="0"/>
          </a:p>
          <a:p>
            <a:pPr marL="114300" indent="0" algn="r">
              <a:buNone/>
            </a:pPr>
            <a:r>
              <a:rPr lang="ru-RU" dirty="0" smtClean="0"/>
              <a:t>Подготовила </a:t>
            </a:r>
          </a:p>
          <a:p>
            <a:pPr marL="114300" indent="0" algn="r">
              <a:buNone/>
            </a:pPr>
            <a:r>
              <a:rPr lang="ru-RU" dirty="0" err="1" smtClean="0"/>
              <a:t>пдо</a:t>
            </a:r>
            <a:r>
              <a:rPr lang="ru-RU" dirty="0" smtClean="0"/>
              <a:t> Костарнова Ю.Н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88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funweb.epfl.ch/sites/fichiers/2012-01-vaud/22/image/li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3400920" cy="51125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4139952" y="921326"/>
            <a:ext cx="4176464" cy="550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Вот стоит величественный царь зверей - </a:t>
            </a:r>
            <a:r>
              <a:rPr lang="ru-RU" sz="2800" b="1" u="sng" dirty="0">
                <a:solidFill>
                  <a:srgbClr val="FF0000"/>
                </a:solidFill>
              </a:rPr>
              <a:t>лев</a:t>
            </a:r>
            <a:r>
              <a:rPr lang="ru-RU" sz="2800" b="1" dirty="0" smtClean="0"/>
              <a:t>.</a:t>
            </a:r>
            <a:endParaRPr lang="en-US" sz="2800" b="1" dirty="0" smtClean="0"/>
          </a:p>
          <a:p>
            <a:endParaRPr lang="ru-RU" dirty="0"/>
          </a:p>
          <a:p>
            <a:r>
              <a:rPr lang="ru-RU" b="1" dirty="0"/>
              <a:t>Цвет шерсти позволяет льву быть незаметным среди желтой, сухой травы.</a:t>
            </a:r>
            <a:endParaRPr lang="ru-RU" dirty="0"/>
          </a:p>
          <a:p>
            <a:r>
              <a:rPr lang="ru-RU" b="1" i="1" dirty="0">
                <a:solidFill>
                  <a:srgbClr val="00B0F0"/>
                </a:solidFill>
              </a:rPr>
              <a:t>Почему льву важно быть незаметным?</a:t>
            </a:r>
            <a:r>
              <a:rPr lang="ru-RU" b="1" dirty="0">
                <a:solidFill>
                  <a:srgbClr val="00B0F0"/>
                </a:solidFill>
              </a:rPr>
              <a:t> </a:t>
            </a:r>
            <a:endParaRPr lang="en-US" b="1" dirty="0" smtClean="0">
              <a:solidFill>
                <a:srgbClr val="00B0F0"/>
              </a:solidFill>
            </a:endParaRPr>
          </a:p>
          <a:p>
            <a:r>
              <a:rPr lang="ru-RU" b="1" dirty="0" smtClean="0"/>
              <a:t>Он </a:t>
            </a:r>
            <a:r>
              <a:rPr lang="ru-RU" b="1" dirty="0"/>
              <a:t>хищник, он выслеживает добычу.  саванне очень трудно спрятаться - там нет густых зарослей.</a:t>
            </a:r>
            <a:endParaRPr lang="ru-RU" dirty="0"/>
          </a:p>
          <a:p>
            <a:r>
              <a:rPr lang="ru-RU" b="1" dirty="0"/>
              <a:t> На охоту ходят, как правило, львицы. Они более подвижны, ловки, более удачливы в охоте. Сами же львы тяжелы, неповоротливы, ленивы.</a:t>
            </a:r>
            <a:endParaRPr lang="ru-RU" dirty="0"/>
          </a:p>
          <a:p>
            <a:r>
              <a:rPr lang="ru-RU" b="1" dirty="0"/>
              <a:t>Львы нападают, главным образом, на больных животных. Уничтожая их, они оберегают здоровых животных от болезней.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50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5176"/>
            <a:ext cx="2664296" cy="253461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7975" y="548680"/>
            <a:ext cx="8512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F0"/>
                </a:solidFill>
              </a:rPr>
              <a:t>На кого же охотятся львы? </a:t>
            </a:r>
            <a:endParaRPr lang="en-US" sz="2400" b="1" dirty="0" smtClean="0">
              <a:solidFill>
                <a:srgbClr val="00B0F0"/>
              </a:solidFill>
            </a:endParaRPr>
          </a:p>
          <a:p>
            <a:r>
              <a:rPr lang="ru-RU" sz="2400" b="1" dirty="0" smtClean="0"/>
              <a:t>Их </a:t>
            </a:r>
            <a:r>
              <a:rPr lang="ru-RU" sz="2400" b="1" dirty="0"/>
              <a:t>добычей чаще всего становятся зебры, антилопы, газели.</a:t>
            </a:r>
            <a:endParaRPr lang="ru-RU" sz="2400" dirty="0"/>
          </a:p>
        </p:txBody>
      </p:sp>
      <p:sp>
        <p:nvSpPr>
          <p:cNvPr id="3" name="AutoShape 2" descr="C:\Documents and Settings\User\%D0%9C%D0%BE%D0%B8 %D0%B4%D0%BE%D0%BA%D1%83%D0%BC%D0%B5%D0%BD%D1%82%D1%8B\%D0%B5%D0%BB%D0%B5%D0%BD%D0%B0\%D0%9F%D1%83%D1%82%D0%B5%D1%88%D0%B5%D1%81%D1%82%D0%B2%D0%B8%D0%B5 %D0%BF%D0%BE %D0%90%D1%84%D1%80%D0%B8%D0%BA%D0%B5\images\%D0%B7%D0%B5%D0%B1%D1%80%D1%8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27" y="1852032"/>
            <a:ext cx="3533103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692996"/>
            <a:ext cx="3580377" cy="294775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3193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446449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 саванне живет самое высокое животное на планете.             </a:t>
            </a:r>
            <a:endParaRPr lang="ru-RU" dirty="0"/>
          </a:p>
          <a:p>
            <a:r>
              <a:rPr lang="ru-RU" b="1" dirty="0"/>
              <a:t>Это</a:t>
            </a:r>
            <a:r>
              <a:rPr lang="ru-RU" b="1" u="sng" dirty="0">
                <a:solidFill>
                  <a:srgbClr val="FF0000"/>
                </a:solidFill>
              </a:rPr>
              <a:t> </a:t>
            </a:r>
            <a:r>
              <a:rPr lang="ru-RU" sz="2400" b="1" u="sng" dirty="0">
                <a:solidFill>
                  <a:srgbClr val="FF0000"/>
                </a:solidFill>
              </a:rPr>
              <a:t>Жираф</a:t>
            </a:r>
            <a:r>
              <a:rPr lang="ru-RU" b="1" dirty="0"/>
              <a:t>. У него длинные ноги, длинная шея. Он высотой с двухэтажный дом и достает до самых верхушек высоких деревьев, срывая листья. Самое любимое лакомство жирафа - листья акаций.</a:t>
            </a:r>
            <a:endParaRPr lang="ru-RU" dirty="0"/>
          </a:p>
          <a:p>
            <a:r>
              <a:rPr lang="ru-RU" b="1" dirty="0"/>
              <a:t>Рядом с жирафом часто пасутся зебры, антилопы, газели, страусы.                                                                 </a:t>
            </a:r>
            <a:r>
              <a:rPr lang="ru-RU" b="1" i="1" dirty="0" smtClean="0">
                <a:solidFill>
                  <a:srgbClr val="00B0F0"/>
                </a:solidFill>
              </a:rPr>
              <a:t>Чем </a:t>
            </a:r>
            <a:r>
              <a:rPr lang="ru-RU" b="1" i="1" dirty="0">
                <a:solidFill>
                  <a:srgbClr val="00B0F0"/>
                </a:solidFill>
              </a:rPr>
              <a:t>привлекает их жираф?</a:t>
            </a:r>
            <a:r>
              <a:rPr lang="ru-RU" b="1" dirty="0"/>
              <a:t> </a:t>
            </a:r>
            <a:endParaRPr lang="ru-RU" b="1" dirty="0" smtClean="0"/>
          </a:p>
          <a:p>
            <a:r>
              <a:rPr lang="ru-RU" b="1" dirty="0" smtClean="0"/>
              <a:t>Высокий </a:t>
            </a:r>
            <a:r>
              <a:rPr lang="ru-RU" b="1" dirty="0"/>
              <a:t>рост, чуткие уши и зоркие глаза помогают ему увидеть приближающегося хищника и объявить всем тревогу. Глаза у жирафа расположены так, что, не поворачивая голову, он видит все вокруг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 </a:t>
            </a:r>
            <a:r>
              <a:rPr lang="ru-RU" b="1" i="1" dirty="0">
                <a:solidFill>
                  <a:srgbClr val="00B0F0"/>
                </a:solidFill>
              </a:rPr>
              <a:t>Как же дотягивается он до воды?</a:t>
            </a:r>
            <a:r>
              <a:rPr lang="ru-RU" b="1" dirty="0">
                <a:solidFill>
                  <a:srgbClr val="00B0F0"/>
                </a:solidFill>
              </a:rPr>
              <a:t>  </a:t>
            </a:r>
            <a:endParaRPr lang="ru-RU" b="1" dirty="0" smtClean="0">
              <a:solidFill>
                <a:srgbClr val="00B0F0"/>
              </a:solidFill>
            </a:endParaRPr>
          </a:p>
          <a:p>
            <a:r>
              <a:rPr lang="ru-RU" b="1" dirty="0" smtClean="0"/>
              <a:t>Он </a:t>
            </a:r>
            <a:r>
              <a:rPr lang="ru-RU" b="1" dirty="0"/>
              <a:t>такой высокий, а вода так низко!                                                                     </a:t>
            </a:r>
            <a:r>
              <a:rPr lang="ru-RU" b="1" dirty="0" smtClean="0"/>
              <a:t>Жираф </a:t>
            </a:r>
            <a:r>
              <a:rPr lang="ru-RU" b="1" dirty="0"/>
              <a:t>широко расставляет ноги, чтобы дотянуться до воды.</a:t>
            </a:r>
            <a:endParaRPr lang="ru-RU" dirty="0"/>
          </a:p>
          <a:p>
            <a:endParaRPr lang="ru-RU" dirty="0"/>
          </a:p>
        </p:txBody>
      </p:sp>
      <p:sp>
        <p:nvSpPr>
          <p:cNvPr id="3" name="AutoShape 2" descr="C:\Documents and Settings\User\%D0%9C%D0%BE%D0%B8 %D0%B4%D0%BE%D0%BA%D1%83%D0%BC%D0%B5%D0%BD%D1%82%D1%8B\%D0%B5%D0%BB%D0%B5%D0%BD%D0%B0\%D0%9F%D1%83%D1%82%D0%B5%D1%88%D0%B5%D1%81%D1%82%D0%B2%D0%B8%D0%B5 %D0%BF%D0%BE %D0%90%D1%84%D1%80%D0%B8%D0%BA%D0%B5\images\%D0%B6%D0%B8%D1%80%D0%B0%D1%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4664"/>
            <a:ext cx="3528392" cy="5985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90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424847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 Африке живет самая крупная птица в мире. О ней говорят: </a:t>
            </a:r>
            <a:r>
              <a:rPr lang="ru-RU" b="1" i="1" dirty="0" smtClean="0"/>
              <a:t>"</a:t>
            </a:r>
            <a:r>
              <a:rPr lang="ru-RU" b="1" i="1" dirty="0"/>
              <a:t>И петь не поет, и летать не летает. За что же народ ее птицей считает?"</a:t>
            </a:r>
            <a:endParaRPr lang="ru-RU" i="1" dirty="0"/>
          </a:p>
          <a:p>
            <a:r>
              <a:rPr lang="ru-RU" b="1" dirty="0"/>
              <a:t>Это - </a:t>
            </a:r>
            <a:r>
              <a:rPr lang="ru-RU" sz="2400" b="1" u="sng" dirty="0">
                <a:solidFill>
                  <a:srgbClr val="FF0000"/>
                </a:solidFill>
              </a:rPr>
              <a:t>страус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dirty="0"/>
              <a:t>Он не умеет летать. Но у него есть крылья. Правда, служат они ему лишь украшением.</a:t>
            </a:r>
            <a:endParaRPr lang="ru-RU" dirty="0"/>
          </a:p>
          <a:p>
            <a:r>
              <a:rPr lang="ru-RU" b="1" dirty="0"/>
              <a:t>Страусы, как и все другие птицы, откладывают яйца, из которых вылупляются птенцы.   Яйцо у страуса 15-17 см. в длину и 13-15 в диаметре.</a:t>
            </a:r>
            <a:endParaRPr lang="ru-RU" dirty="0"/>
          </a:p>
          <a:p>
            <a:r>
              <a:rPr lang="ru-RU" b="1" dirty="0"/>
              <a:t>Страус очень прожорлив. Его еда - это растения, ягоды, зерна. А чтобы еда лучше переваривалась, страус иногда проглатывает камешки, кусочки железа и прочие предметы.</a:t>
            </a:r>
            <a:endParaRPr lang="ru-RU" dirty="0"/>
          </a:p>
          <a:p>
            <a:r>
              <a:rPr lang="ru-RU" b="1" dirty="0"/>
              <a:t>У страуса есть враги. </a:t>
            </a:r>
            <a:endParaRPr lang="ru-RU" b="1" dirty="0" smtClean="0"/>
          </a:p>
          <a:p>
            <a:r>
              <a:rPr lang="ru-RU" b="1" i="1" dirty="0" smtClean="0">
                <a:solidFill>
                  <a:srgbClr val="00B0F0"/>
                </a:solidFill>
              </a:rPr>
              <a:t>Как </a:t>
            </a:r>
            <a:r>
              <a:rPr lang="ru-RU" b="1" i="1" dirty="0">
                <a:solidFill>
                  <a:srgbClr val="00B0F0"/>
                </a:solidFill>
              </a:rPr>
              <a:t>спастись ему от них? </a:t>
            </a:r>
            <a:r>
              <a:rPr lang="ru-RU" b="1" dirty="0"/>
              <a:t>У страуса длинные и очень сильные ноги, на которых он бегает так же быстро, как лошади.</a:t>
            </a:r>
            <a:endParaRPr lang="ru-RU" dirty="0"/>
          </a:p>
          <a:p>
            <a:endParaRPr lang="ru-RU" dirty="0"/>
          </a:p>
        </p:txBody>
      </p:sp>
      <p:pic>
        <p:nvPicPr>
          <p:cNvPr id="12290" name="Picture 2" descr="http://www.lime-tour.com/content/images/7995205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1" r="30571"/>
          <a:stretch/>
        </p:blipFill>
        <p:spPr bwMode="auto">
          <a:xfrm>
            <a:off x="722402" y="549826"/>
            <a:ext cx="3231173" cy="5544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2560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57885"/>
            <a:ext cx="4244000" cy="6183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А вот и африканский гигант - </a:t>
            </a:r>
            <a:r>
              <a:rPr lang="ru-RU" sz="2800" b="1" u="sng" dirty="0">
                <a:solidFill>
                  <a:srgbClr val="FF0000"/>
                </a:solidFill>
              </a:rPr>
              <a:t>слон</a:t>
            </a:r>
            <a:r>
              <a:rPr lang="ru-RU" sz="2400" b="1" u="sng" dirty="0" smtClean="0">
                <a:solidFill>
                  <a:srgbClr val="FF0000"/>
                </a:solidFill>
              </a:rPr>
              <a:t>.</a:t>
            </a:r>
            <a:endParaRPr lang="ru-RU" b="1" i="1" u="sng" dirty="0"/>
          </a:p>
          <a:p>
            <a:r>
              <a:rPr lang="ru-RU" b="1" i="1" dirty="0" smtClean="0">
                <a:solidFill>
                  <a:srgbClr val="00B0F0"/>
                </a:solidFill>
              </a:rPr>
              <a:t>Осмелится </a:t>
            </a:r>
            <a:r>
              <a:rPr lang="ru-RU" b="1" i="1" dirty="0">
                <a:solidFill>
                  <a:srgbClr val="00B0F0"/>
                </a:solidFill>
              </a:rPr>
              <a:t>ли лев напасть на слона?</a:t>
            </a:r>
            <a:r>
              <a:rPr lang="ru-RU" b="1" dirty="0">
                <a:solidFill>
                  <a:srgbClr val="00B0F0"/>
                </a:solidFill>
              </a:rPr>
              <a:t> </a:t>
            </a:r>
            <a:endParaRPr lang="ru-RU" b="1" dirty="0" smtClean="0">
              <a:solidFill>
                <a:srgbClr val="00B0F0"/>
              </a:solidFill>
            </a:endParaRPr>
          </a:p>
          <a:p>
            <a:r>
              <a:rPr lang="ru-RU" b="1" dirty="0" smtClean="0"/>
              <a:t>Слон </a:t>
            </a:r>
            <a:r>
              <a:rPr lang="ru-RU" b="1" dirty="0"/>
              <a:t>- могучее, очень сильное животное. Льву с ним не справиться.</a:t>
            </a:r>
            <a:endParaRPr lang="ru-RU" dirty="0"/>
          </a:p>
          <a:p>
            <a:r>
              <a:rPr lang="ru-RU" b="1" dirty="0"/>
              <a:t>Самое удивительное у слона - </a:t>
            </a:r>
            <a:r>
              <a:rPr lang="ru-RU" sz="2000" b="1" u="sng" dirty="0">
                <a:solidFill>
                  <a:srgbClr val="FF0000"/>
                </a:solidFill>
              </a:rPr>
              <a:t>хобот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b="1" dirty="0"/>
              <a:t> </a:t>
            </a:r>
            <a:endParaRPr lang="ru-RU" b="1" dirty="0" smtClean="0"/>
          </a:p>
          <a:p>
            <a:r>
              <a:rPr lang="ru-RU" b="1" i="1" dirty="0" smtClean="0">
                <a:solidFill>
                  <a:srgbClr val="00B0F0"/>
                </a:solidFill>
              </a:rPr>
              <a:t>Что </a:t>
            </a:r>
            <a:r>
              <a:rPr lang="ru-RU" b="1" i="1" dirty="0">
                <a:solidFill>
                  <a:srgbClr val="00B0F0"/>
                </a:solidFill>
              </a:rPr>
              <a:t>делает им слон?</a:t>
            </a:r>
            <a:r>
              <a:rPr lang="ru-RU" b="1" dirty="0">
                <a:solidFill>
                  <a:srgbClr val="00B0F0"/>
                </a:solidFill>
              </a:rPr>
              <a:t> </a:t>
            </a:r>
            <a:endParaRPr lang="ru-RU" b="1" dirty="0" smtClean="0">
              <a:solidFill>
                <a:srgbClr val="00B0F0"/>
              </a:solidFill>
            </a:endParaRPr>
          </a:p>
          <a:p>
            <a:r>
              <a:rPr lang="ru-RU" b="1" dirty="0" smtClean="0"/>
              <a:t>С </a:t>
            </a:r>
            <a:r>
              <a:rPr lang="ru-RU" b="1" dirty="0"/>
              <a:t>помощью хобота слон собирает листья и плоды с деревьев, рвет траву, пьет. Им он играючи переносит довольно толстое дерево. Хоботом слон защищается от врагов, выражает нежность, поглаживая с любовью своих детенышей.</a:t>
            </a:r>
            <a:endParaRPr lang="ru-RU" dirty="0"/>
          </a:p>
          <a:p>
            <a:r>
              <a:rPr lang="ru-RU" b="1" dirty="0"/>
              <a:t>Слоны ничего не боятся. Торжественно подходят они к водопою и пьют. </a:t>
            </a:r>
            <a:endParaRPr lang="ru-RU" b="1" dirty="0" smtClean="0"/>
          </a:p>
          <a:p>
            <a:r>
              <a:rPr lang="ru-RU" b="1" i="1" dirty="0" smtClean="0">
                <a:solidFill>
                  <a:srgbClr val="00B0F0"/>
                </a:solidFill>
              </a:rPr>
              <a:t>Как </a:t>
            </a:r>
            <a:r>
              <a:rPr lang="ru-RU" b="1" i="1" dirty="0">
                <a:solidFill>
                  <a:srgbClr val="00B0F0"/>
                </a:solidFill>
              </a:rPr>
              <a:t>же они это делают?</a:t>
            </a:r>
            <a:r>
              <a:rPr lang="ru-RU" b="1" dirty="0">
                <a:solidFill>
                  <a:srgbClr val="00B0F0"/>
                </a:solidFill>
              </a:rPr>
              <a:t> </a:t>
            </a:r>
            <a:endParaRPr lang="ru-RU" b="1" dirty="0" smtClean="0">
              <a:solidFill>
                <a:srgbClr val="00B0F0"/>
              </a:solidFill>
            </a:endParaRPr>
          </a:p>
          <a:p>
            <a:r>
              <a:rPr lang="ru-RU" b="1" dirty="0" smtClean="0"/>
              <a:t>Хоботом </a:t>
            </a:r>
            <a:r>
              <a:rPr lang="ru-RU" b="1" dirty="0"/>
              <a:t>слоны набирают воду и отправляют ее в рот. А также поливают себя и друг друга водой, охлаждаясь.</a:t>
            </a:r>
            <a:endParaRPr lang="ru-RU" dirty="0"/>
          </a:p>
          <a:p>
            <a:endParaRPr lang="ru-RU" dirty="0"/>
          </a:p>
        </p:txBody>
      </p:sp>
      <p:pic>
        <p:nvPicPr>
          <p:cNvPr id="13316" name="Picture 4" descr="http://i073.radikal.ru/1007/96/d1c83838d1e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7" r="15630"/>
          <a:stretch/>
        </p:blipFill>
        <p:spPr bwMode="auto">
          <a:xfrm>
            <a:off x="4495520" y="1074430"/>
            <a:ext cx="4576360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14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4" y="980728"/>
            <a:ext cx="4697660" cy="453650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980728"/>
            <a:ext cx="4680520" cy="46166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Вдруг из воды показались глаза, уши, ноздри огромного зверя. </a:t>
            </a:r>
            <a:r>
              <a:rPr lang="ru-RU" b="1" dirty="0" smtClean="0">
                <a:solidFill>
                  <a:srgbClr val="0070C0"/>
                </a:solidFill>
              </a:rPr>
              <a:t>Кто это?</a:t>
            </a:r>
          </a:p>
          <a:p>
            <a:r>
              <a:rPr lang="ru-RU" sz="2400" b="1" u="sng" dirty="0" smtClean="0">
                <a:solidFill>
                  <a:srgbClr val="C00000"/>
                </a:solidFill>
              </a:rPr>
              <a:t>Бегемот.</a:t>
            </a:r>
          </a:p>
          <a:p>
            <a:endParaRPr lang="ru-RU" dirty="0" smtClean="0"/>
          </a:p>
          <a:p>
            <a:r>
              <a:rPr lang="ru-RU" dirty="0" smtClean="0"/>
              <a:t>Пасть у бегемота огромная, клыки достигают в длину 65 см. </a:t>
            </a:r>
          </a:p>
          <a:p>
            <a:r>
              <a:rPr lang="ru-RU" dirty="0" smtClean="0"/>
              <a:t>Особенно большие клыки на нижней челюсти. Этой челюстью он набирает водоросли со дна, как ковшом экскаватора.</a:t>
            </a:r>
          </a:p>
          <a:p>
            <a:endParaRPr lang="ru-RU" dirty="0" smtClean="0"/>
          </a:p>
          <a:p>
            <a:r>
              <a:rPr lang="ru-RU" dirty="0" smtClean="0"/>
              <a:t>Детеныши бегемота часто восседают на спинах своих родителей, как на серых мокрых скалах. </a:t>
            </a:r>
          </a:p>
          <a:p>
            <a:r>
              <a:rPr lang="ru-RU" dirty="0" smtClean="0"/>
              <a:t>А если мать поплывет - маленький </a:t>
            </a:r>
            <a:r>
              <a:rPr lang="ru-RU" dirty="0" err="1" smtClean="0"/>
              <a:t>бегемотик</a:t>
            </a:r>
            <a:r>
              <a:rPr lang="ru-RU" dirty="0" smtClean="0"/>
              <a:t> стоит на ней, как капитан на капитанском мостике.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982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118" y="188640"/>
            <a:ext cx="5029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8970"/>
            <a:ext cx="3503768" cy="42263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95936" y="1866900"/>
            <a:ext cx="4752528" cy="477053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Северная Африка</a:t>
            </a:r>
            <a:r>
              <a:rPr lang="ru-RU" b="1" dirty="0"/>
              <a:t> - родина одной из самых древнейших цивилизаций - древнеегипетской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До сих пор возвышаются в долине реки Нил </a:t>
            </a:r>
            <a:r>
              <a:rPr lang="ru-RU" b="1" dirty="0" smtClean="0"/>
              <a:t>огромные </a:t>
            </a:r>
            <a:r>
              <a:rPr lang="ru-RU" sz="2400" b="1" u="sng" dirty="0" smtClean="0">
                <a:solidFill>
                  <a:srgbClr val="C00000"/>
                </a:solidFill>
              </a:rPr>
              <a:t>пирамиды</a:t>
            </a:r>
            <a:r>
              <a:rPr lang="ru-RU" sz="2400" b="1" dirty="0">
                <a:solidFill>
                  <a:srgbClr val="C00000"/>
                </a:solidFill>
              </a:rPr>
              <a:t> -</a:t>
            </a:r>
            <a:r>
              <a:rPr lang="ru-RU" b="1" dirty="0"/>
              <a:t> эти удивительные искусственные горы - гробницы древних египетских царей - фараонов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Созданием вечной усыпальницы фараон обеспечивал своему бессмертному духу вечное жилище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Камни пирамид так плотно примыкают друг к другу, что в щель между двумя камнями невозможно просунуть даже лезвие ножа.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693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340768"/>
            <a:ext cx="5232588" cy="3960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404664"/>
            <a:ext cx="4680520" cy="60016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Около пирамиды </a:t>
            </a:r>
            <a:r>
              <a:rPr lang="ru-RU" b="1" dirty="0" err="1"/>
              <a:t>Хафра</a:t>
            </a:r>
            <a:r>
              <a:rPr lang="ru-RU" b="1" dirty="0"/>
              <a:t> можно увидеть огромную статую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Это знаменитый </a:t>
            </a:r>
            <a:r>
              <a:rPr lang="ru-RU" sz="2400" b="1" u="sng" dirty="0">
                <a:solidFill>
                  <a:srgbClr val="C00000"/>
                </a:solidFill>
              </a:rPr>
              <a:t>Большой Сфинкс</a:t>
            </a:r>
            <a:r>
              <a:rPr lang="ru-RU" b="1" u="sng" dirty="0"/>
              <a:t> </a:t>
            </a:r>
            <a:r>
              <a:rPr lang="ru-RU" b="1" dirty="0"/>
              <a:t>- фигура лежащего льва с человеческой головой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"Отец ужаса" - так называют большого сфинкса жители пустыни. Наибольший страх он внушает им ночью, освещенный яркой луной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 Жители пустыни верили, что в древних статуях египетских богов живут злые духи, и поэтому старались уничтожить как можно больше их изображений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С таким гигантом, как большой сфинкс, справиться им было не под силу, но покалечили его основательно: лицо его потрескалось, нос и подбородок отбиты.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48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47" y="116632"/>
            <a:ext cx="3048501" cy="41767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260648"/>
            <a:ext cx="55446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Заботясь о душе умершего фараона, не забывали и о необходимых ему вещах. В пирамиду помещали драгоценности и другие различные предметы, принадлежавшие фараону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К сожалению, царские гробницы были ограблены еще в древности, и до наших дней сохранились лишь пустые залы и бесконечные переходы внутри пирамид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И только пирамида царя династии Тутанхамона, по счастливой случайности, не была разграблена, и все несметные сокровища предстали перед глазами ученых.</a:t>
            </a:r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98" y="3777839"/>
            <a:ext cx="2295525" cy="296150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206" y="4293345"/>
            <a:ext cx="2752725" cy="2457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86597"/>
            <a:ext cx="2664296" cy="244792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07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Практическая работа детей во время урока (работа в группах)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Одна часть детей разукрашивает пустыню</a:t>
            </a:r>
            <a:endParaRPr lang="ru-RU" sz="2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Другие дети раскрашивают </a:t>
            </a:r>
            <a:r>
              <a:rPr lang="ru-RU" sz="2400" b="1" dirty="0" err="1" smtClean="0"/>
              <a:t>животных,обитающих</a:t>
            </a:r>
            <a:r>
              <a:rPr lang="ru-RU" sz="2400" b="1" dirty="0" smtClean="0"/>
              <a:t> в пустыне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4608512" cy="36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84984"/>
            <a:ext cx="3240360" cy="31569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866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C:\Documents and Settings\User\%D0%9C%D0%BE%D0%B8 %D0%B4%D0%BE%D0%BA%D1%83%D0%BC%D0%B5%D0%BD%D1%82%D1%8B\%D0%B5%D0%BB%D0%B5%D0%BD%D0%B0\%D0%9F%D1%83%D1%82%D0%B5%D1%88%D0%B5%D1%81%D1%82%D0%B2%D0%B8%D0%B5 %D0%BF%D0%BE %D0%90%D1%84%D1%80%D0%B8%D0%BA%D0%B5\images\small_afric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C:\Documents and Settings\User\%D0%9C%D0%BE%D0%B8 %D0%B4%D0%BE%D0%BA%D1%83%D0%BC%D0%B5%D0%BD%D1%82%D1%8B\%D0%B5%D0%BB%D0%B5%D0%BD%D0%B0\%D0%9F%D1%83%D1%82%D0%B5%D1%88%D0%B5%D1%81%D1%82%D0%B2%D0%B8%D0%B5 %D0%BF%D0%BE %D0%90%D1%84%D1%80%D0%B8%D0%BA%D0%B5\images\small_afric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03" y="764704"/>
            <a:ext cx="3319654" cy="4968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95936" y="559707"/>
            <a:ext cx="47525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chemeClr val="accent4">
                    <a:lumMod val="75000"/>
                  </a:schemeClr>
                </a:solidFill>
              </a:rPr>
              <a:t>Доплывем до Занзибара, поплутаем по Сахаре.</a:t>
            </a:r>
            <a:endParaRPr lang="ru-RU" sz="16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b="1" i="1" dirty="0">
                <a:solidFill>
                  <a:schemeClr val="accent4">
                    <a:lumMod val="75000"/>
                  </a:schemeClr>
                </a:solidFill>
              </a:rPr>
              <a:t>       Погуляем с </a:t>
            </a:r>
            <a:r>
              <a:rPr lang="ru-RU" sz="1600" b="1" i="1" dirty="0" err="1">
                <a:solidFill>
                  <a:schemeClr val="accent4">
                    <a:lumMod val="75000"/>
                  </a:schemeClr>
                </a:solidFill>
              </a:rPr>
              <a:t>Гиппопо</a:t>
            </a:r>
            <a:r>
              <a:rPr lang="ru-RU" sz="1600" b="1" i="1" dirty="0">
                <a:solidFill>
                  <a:schemeClr val="accent4">
                    <a:lumMod val="75000"/>
                  </a:schemeClr>
                </a:solidFill>
              </a:rPr>
              <a:t> по широкой Лимпопо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endParaRPr lang="ru-RU" sz="16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/>
              <a:t>          </a:t>
            </a:r>
            <a:r>
              <a:rPr lang="ru-RU" b="1" dirty="0"/>
              <a:t>Мы совершаем путешествие в Африку.</a:t>
            </a:r>
            <a:endParaRPr lang="ru-RU" dirty="0"/>
          </a:p>
          <a:p>
            <a:r>
              <a:rPr lang="ru-RU" sz="2400" b="1" u="sng" dirty="0">
                <a:solidFill>
                  <a:srgbClr val="FF0000"/>
                </a:solidFill>
              </a:rPr>
              <a:t>Африка</a:t>
            </a:r>
            <a:r>
              <a:rPr lang="ru-RU" b="1" u="sng" dirty="0">
                <a:solidFill>
                  <a:srgbClr val="FF0000"/>
                </a:solidFill>
              </a:rPr>
              <a:t> </a:t>
            </a:r>
            <a:r>
              <a:rPr lang="ru-RU" b="1" dirty="0">
                <a:solidFill>
                  <a:srgbClr val="FF0000"/>
                </a:solidFill>
              </a:rPr>
              <a:t>- царство самого жаркого в мире солнца и горячего песка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b="1" dirty="0"/>
              <a:t>Ученые считают, что именно в Африке около четырех миллионов лет назад появились первые люди.</a:t>
            </a:r>
            <a:endParaRPr lang="ru-RU" dirty="0"/>
          </a:p>
          <a:p>
            <a:r>
              <a:rPr lang="ru-RU" b="1" dirty="0"/>
              <a:t>Поэтому Африку часто называют </a:t>
            </a:r>
            <a:r>
              <a:rPr lang="ru-RU" b="1" dirty="0">
                <a:solidFill>
                  <a:srgbClr val="C00000"/>
                </a:solidFill>
              </a:rPr>
              <a:t>"колыбель человечества".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b="1" dirty="0"/>
              <a:t>Разнообразна и удивительна природа Африки. </a:t>
            </a:r>
            <a:endParaRPr lang="ru-RU" dirty="0"/>
          </a:p>
          <a:p>
            <a:r>
              <a:rPr lang="ru-RU" b="1" dirty="0"/>
              <a:t>На севере земля плодородна, но дальше, к югу, огромные пространства заняты безводными пустынями.</a:t>
            </a:r>
            <a:endParaRPr lang="ru-RU" dirty="0"/>
          </a:p>
          <a:p>
            <a:r>
              <a:rPr lang="ru-RU" b="1" dirty="0"/>
              <a:t>Затем климат немного смягчается, и почва становится более плодородной.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8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Documents and Settings\User\%D0%9C%D0%BE%D0%B8 %D0%B4%D0%BE%D0%BA%D1%83%D0%BC%D0%B5%D0%BD%D1%82%D1%8B\%D0%B5%D0%BB%D0%B5%D0%BD%D0%B0\%D0%9F%D1%83%D1%82%D0%B5%D1%88%D0%B5%D1%81%D1%82%D0%B2%D0%B8%D0%B5 %D0%BF%D0%BE %D0%90%D1%84%D1%80%D0%B8%D0%BA%D0%B5\images\%D0%BF%D0%BB%D0%B5%D0%BC%D0%B5%D0%BD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3403848" cy="4734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5831" y="908720"/>
            <a:ext cx="3903985" cy="563231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В тропических лесах, саваннах и пустынях Африки сохранились первобытные племена.</a:t>
            </a:r>
            <a:endParaRPr lang="ru-RU" dirty="0"/>
          </a:p>
          <a:p>
            <a:r>
              <a:rPr lang="ru-RU" b="1" dirty="0"/>
              <a:t>Они живут в глиняных хижинах, кормятся плодами диких растений, охотятся.</a:t>
            </a:r>
            <a:endParaRPr lang="ru-RU" dirty="0"/>
          </a:p>
          <a:p>
            <a:r>
              <a:rPr lang="ru-RU" b="1" dirty="0"/>
              <a:t>Эти племена поклоняются духам предков или племенным богам.</a:t>
            </a:r>
            <a:endParaRPr lang="ru-RU" dirty="0"/>
          </a:p>
          <a:p>
            <a:r>
              <a:rPr lang="ru-RU" b="1" dirty="0"/>
              <a:t> Многие верят в колдовство и носят амулеты, защищающие от ведьм и злых духов.</a:t>
            </a:r>
            <a:endParaRPr lang="ru-RU" dirty="0"/>
          </a:p>
          <a:p>
            <a:r>
              <a:rPr lang="ru-RU" b="1" dirty="0"/>
              <a:t>Жители Африки выращивают кофе и какао, бананы и финики, апельсины и кокосовые орехи, рис, арахис и хлопок.</a:t>
            </a:r>
            <a:endParaRPr lang="ru-RU" dirty="0"/>
          </a:p>
          <a:p>
            <a:r>
              <a:rPr lang="ru-RU" b="1" dirty="0"/>
              <a:t>Многие племена занимаются скотоводством, и чаще всего они кочуют со своими стадами от пастбища к пастбищу.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62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332656"/>
            <a:ext cx="6480720" cy="7920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Пустыня Сахара</a:t>
            </a:r>
            <a:endParaRPr lang="ru-RU" sz="5400" b="1" dirty="0">
              <a:ln w="11430"/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3960440" cy="4441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1268760"/>
            <a:ext cx="536408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>
                <a:solidFill>
                  <a:srgbClr val="FF0000"/>
                </a:solidFill>
              </a:rPr>
              <a:t>Сахара</a:t>
            </a:r>
            <a:r>
              <a:rPr lang="ru-RU" sz="2800" dirty="0">
                <a:solidFill>
                  <a:srgbClr val="FF0000"/>
                </a:solidFill>
              </a:rPr>
              <a:t> </a:t>
            </a:r>
            <a:r>
              <a:rPr lang="ru-RU" dirty="0"/>
              <a:t>- </a:t>
            </a:r>
            <a:r>
              <a:rPr lang="ru-RU" b="1" dirty="0"/>
              <a:t>самая большая пустыня мира, ее </a:t>
            </a:r>
            <a:r>
              <a:rPr lang="ru-RU" b="1" dirty="0" smtClean="0"/>
              <a:t>называют "</a:t>
            </a:r>
            <a:r>
              <a:rPr lang="ru-RU" b="1" dirty="0"/>
              <a:t>королевой пустынь"</a:t>
            </a:r>
          </a:p>
          <a:p>
            <a:r>
              <a:rPr lang="ru-RU" b="1" dirty="0"/>
              <a:t>Посмотрите: земля в пустыне покрыта золотисто-желтым песком, мягкой рассыпчатой пылью, темными камнями. Там очень мало растений, почти нет животных.</a:t>
            </a:r>
          </a:p>
          <a:p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Могут ли в таком месте вообще жить растения?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/>
              <a:t>Оказывается, могут. В пустыне растут низкие растения, с маленькими листочками.</a:t>
            </a:r>
          </a:p>
          <a:p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Как же они обходятся без воды? </a:t>
            </a:r>
            <a:r>
              <a:rPr lang="ru-RU" b="1" dirty="0"/>
              <a:t>У этих растений </a:t>
            </a:r>
            <a:r>
              <a:rPr lang="ru-RU" b="1" u="sng" dirty="0" smtClean="0"/>
              <a:t>очень длинные</a:t>
            </a:r>
            <a:r>
              <a:rPr lang="ru-RU" b="1" dirty="0"/>
              <a:t> </a:t>
            </a:r>
            <a:r>
              <a:rPr lang="ru-RU" b="1" u="sng" dirty="0"/>
              <a:t>корни. </a:t>
            </a:r>
            <a:r>
              <a:rPr lang="ru-RU" b="1" dirty="0"/>
              <a:t> Если такое растение выкопать и забраться на крышу 15-этажного дома, то его корни достанут до земли.</a:t>
            </a:r>
          </a:p>
          <a:p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Зачем растению такие длинные корни?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r>
              <a:rPr lang="ru-RU" b="1" dirty="0"/>
              <a:t>Доставать воду, которая находится глубоко под землей.</a:t>
            </a:r>
          </a:p>
          <a:p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Кто же живет в пустыне?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91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Documents and Settings\User\%D0%9C%D0%BE%D0%B8 %D0%B4%D0%BE%D0%BA%D1%83%D0%BC%D0%B5%D0%BD%D1%82%D1%8B\%D0%B5%D0%BB%D0%B5%D0%BD%D0%B0\%D0%9F%D1%83%D1%82%D0%B5%D1%88%D0%B5%D1%81%D1%82%D0%B2%D0%B8%D0%B5 %D0%BF%D0%BE %D0%90%D1%84%D1%80%D0%B8%D0%BA%D0%B5\images\%D0%B2%D0%B5%D1%80%D0%B1%D0%BB%D1%8E%D0%B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707904" y="2132856"/>
            <a:ext cx="514684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B0F0"/>
                </a:solidFill>
              </a:rPr>
              <a:t>Почему </a:t>
            </a:r>
            <a:r>
              <a:rPr lang="ru-RU" sz="2000" b="1" i="1" dirty="0">
                <a:solidFill>
                  <a:srgbClr val="00B0F0"/>
                </a:solidFill>
              </a:rPr>
              <a:t>не жарко им в пустыне?</a:t>
            </a:r>
            <a:r>
              <a:rPr lang="ru-RU" sz="2000" b="1" dirty="0">
                <a:solidFill>
                  <a:srgbClr val="00B0F0"/>
                </a:solidFill>
              </a:rPr>
              <a:t> </a:t>
            </a:r>
            <a:endParaRPr lang="ru-RU" sz="2000" b="1" dirty="0" smtClean="0">
              <a:solidFill>
                <a:srgbClr val="00B0F0"/>
              </a:solidFill>
            </a:endParaRPr>
          </a:p>
          <a:p>
            <a:r>
              <a:rPr lang="ru-RU" sz="2000" b="1" dirty="0" smtClean="0"/>
              <a:t>Длинная </a:t>
            </a:r>
            <a:r>
              <a:rPr lang="ru-RU" sz="2000" b="1" dirty="0"/>
              <a:t>густая шерсть защищает тело верблюда от палящих солнечных лучей.</a:t>
            </a:r>
            <a:endParaRPr lang="ru-RU" sz="2000" dirty="0"/>
          </a:p>
          <a:p>
            <a:r>
              <a:rPr lang="ru-RU" sz="2000" b="1" dirty="0"/>
              <a:t>Песок такой горячий, что обжигает ноги.</a:t>
            </a:r>
            <a:endParaRPr lang="ru-RU" sz="2000" dirty="0"/>
          </a:p>
          <a:p>
            <a:endParaRPr lang="ru-RU" sz="2000" b="1" i="1" dirty="0" smtClean="0"/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Чем </a:t>
            </a:r>
            <a:r>
              <a:rPr lang="ru-RU" sz="2000" b="1" i="1" dirty="0">
                <a:solidFill>
                  <a:srgbClr val="00B0F0"/>
                </a:solidFill>
              </a:rPr>
              <a:t>защищены они у верблюда?</a:t>
            </a:r>
            <a:r>
              <a:rPr lang="ru-RU" sz="2000" b="1" dirty="0">
                <a:solidFill>
                  <a:srgbClr val="00B0F0"/>
                </a:solidFill>
              </a:rPr>
              <a:t> </a:t>
            </a:r>
            <a:endParaRPr lang="ru-RU" sz="2000" b="1" dirty="0" smtClean="0">
              <a:solidFill>
                <a:srgbClr val="00B0F0"/>
              </a:solidFill>
            </a:endParaRPr>
          </a:p>
          <a:p>
            <a:r>
              <a:rPr lang="ru-RU" sz="2000" b="1" dirty="0" smtClean="0"/>
              <a:t>Копытами</a:t>
            </a:r>
            <a:r>
              <a:rPr lang="ru-RU" sz="2000" b="1" dirty="0"/>
              <a:t>.</a:t>
            </a:r>
            <a:endParaRPr lang="ru-RU" sz="2000" dirty="0"/>
          </a:p>
          <a:p>
            <a:endParaRPr lang="ru-RU" sz="2000" b="1" dirty="0" smtClean="0"/>
          </a:p>
          <a:p>
            <a:r>
              <a:rPr lang="ru-RU" sz="2000" b="1" dirty="0"/>
              <a:t> </a:t>
            </a:r>
            <a:r>
              <a:rPr lang="ru-RU" sz="2000" b="1" i="1" dirty="0">
                <a:solidFill>
                  <a:srgbClr val="00B0F0"/>
                </a:solidFill>
              </a:rPr>
              <a:t>Какие они у верблюда</a:t>
            </a:r>
            <a:r>
              <a:rPr lang="ru-RU" sz="2000" b="1" i="1" dirty="0" smtClean="0">
                <a:solidFill>
                  <a:srgbClr val="00B0F0"/>
                </a:solidFill>
              </a:rPr>
              <a:t>?</a:t>
            </a:r>
          </a:p>
          <a:p>
            <a:r>
              <a:rPr lang="ru-RU" sz="2000" b="1" dirty="0"/>
              <a:t> На ногах у верблюда толстые мозоли. Чтобы верблюду удобно было ходить по песку, мозоли у верблюда широкие.</a:t>
            </a:r>
            <a:endParaRPr lang="ru-RU" sz="2000" dirty="0"/>
          </a:p>
          <a:p>
            <a:endParaRPr lang="ru-RU" dirty="0"/>
          </a:p>
        </p:txBody>
      </p:sp>
      <p:sp>
        <p:nvSpPr>
          <p:cNvPr id="5" name="AutoShape 6" descr="C:\Documents and Settings\User\%D0%9C%D0%BE%D0%B8 %D0%B4%D0%BE%D0%BA%D1%83%D0%BC%D0%B5%D0%BD%D1%82%D1%8B\%D0%B5%D0%BB%D0%B5%D0%BD%D0%B0\%D0%9F%D1%83%D1%82%D0%B5%D1%88%D0%B5%D1%81%D1%82%D0%B2%D0%B8%D0%B5 %D0%BF%D0%BE %D0%90%D1%84%D1%80%D0%B8%D0%BA%D0%B5\images\%D0%B2%D0%B5%D1%80%D0%B1%D0%BB%D1%8E%D0%B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489437"/>
            <a:ext cx="3506217" cy="38553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1080" y="312738"/>
            <a:ext cx="82236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</a:rPr>
              <a:t>Верблюда</a:t>
            </a:r>
            <a:r>
              <a:rPr lang="ru-RU" sz="2400" b="1" dirty="0" smtClean="0">
                <a:solidFill>
                  <a:srgbClr val="FF0000"/>
                </a:solidFill>
              </a:rPr>
              <a:t> </a:t>
            </a:r>
            <a:r>
              <a:rPr lang="ru-RU" sz="2400" b="1" dirty="0" smtClean="0"/>
              <a:t>называют "кораблем пустыни".</a:t>
            </a:r>
            <a:endParaRPr lang="ru-RU" sz="2400" dirty="0" smtClean="0"/>
          </a:p>
          <a:p>
            <a:r>
              <a:rPr lang="ru-RU" sz="2400" b="1" dirty="0" smtClean="0"/>
              <a:t>Движения его такие плавные, как у корабля. Верблюды перевозят тяжелые грузы, людей. Это очень сильные и выносливые животные.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0382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382" y="3950363"/>
            <a:ext cx="44884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Перед </a:t>
            </a:r>
            <a:r>
              <a:rPr lang="ru-RU" b="1" dirty="0"/>
              <a:t>тем, как отправиться в путь, хозяин дает верблюду много воды и корма. В горбу у верблюда накапливаются жир и вода, которые он будет расходовать в переходах по пустыне.</a:t>
            </a:r>
            <a:endParaRPr lang="ru-RU" dirty="0"/>
          </a:p>
          <a:p>
            <a:endParaRPr lang="ru-RU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481" y="3356992"/>
            <a:ext cx="3594965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C0000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6" name="Picture 2" descr="http://gif-and-jpeg.ru/d/40811-2/jivotniy_mir25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02422"/>
            <a:ext cx="3549450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4416963" y="764704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/>
              <a:t>Когда ветер в Сахаре поднимает песок, становится трудно дышать, и ноздри у верблюда могут закрываться с помощью мускулов. (как дверцы). И уши у верблюда устроены так, что песок не набивается в них. Они маленькие и заросшие волосками.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3064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274" y="3573016"/>
            <a:ext cx="3194740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77072"/>
            <a:ext cx="2857500" cy="26235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8" y="1744622"/>
            <a:ext cx="3256632" cy="2648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268760"/>
            <a:ext cx="2808312" cy="32415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Кто же еще живет в пустыне?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046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3998" y="728750"/>
            <a:ext cx="3809598" cy="54476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Жарко в пустыне</a:t>
            </a:r>
            <a:r>
              <a:rPr lang="ru-RU" b="1" dirty="0" smtClean="0"/>
              <a:t>!</a:t>
            </a:r>
          </a:p>
          <a:p>
            <a:endParaRPr lang="ru-RU" dirty="0"/>
          </a:p>
          <a:p>
            <a:r>
              <a:rPr lang="ru-RU" b="1" dirty="0"/>
              <a:t>Так жарко, что иногда можно поджарить яичницу на раскаленных солнцем камнях. Очень хочется отдохнуть где-нибудь, у воды, в тени.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b="1" dirty="0"/>
              <a:t>И вдруг перед нами небольшое озеро, по берегам которого растут пальмы.</a:t>
            </a:r>
            <a:endParaRPr lang="ru-RU" dirty="0"/>
          </a:p>
          <a:p>
            <a:r>
              <a:rPr lang="ru-RU" b="1" dirty="0"/>
              <a:t>Это - </a:t>
            </a:r>
            <a:r>
              <a:rPr lang="ru-RU" sz="2400" b="1" u="sng" dirty="0">
                <a:solidFill>
                  <a:srgbClr val="C00000"/>
                </a:solidFill>
              </a:rPr>
              <a:t>оазис.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b="1" dirty="0"/>
              <a:t> В оазисе живут животные, живут и люди, растут финиковые пальмы. Финики - основная еда жителей оазиса. Сушеные финики не зря называют "хлеб пустыни". Финики питательные, сладкие. Их с удовольствием едят и верблюды.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26" y="728750"/>
            <a:ext cx="4127622" cy="551944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27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2024" y="332656"/>
            <a:ext cx="4968552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Саванна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1628800"/>
            <a:ext cx="468052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Перед нами </a:t>
            </a:r>
            <a:r>
              <a:rPr lang="ru-RU" b="1" u="sng" dirty="0">
                <a:solidFill>
                  <a:srgbClr val="FF0000"/>
                </a:solidFill>
              </a:rPr>
              <a:t>африканская саванна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b="1" dirty="0"/>
              <a:t> Она вся покрыта травой</a:t>
            </a:r>
            <a:r>
              <a:rPr lang="ru-RU" b="1" dirty="0" smtClean="0"/>
              <a:t>.</a:t>
            </a:r>
          </a:p>
          <a:p>
            <a:r>
              <a:rPr lang="ru-RU" b="1" i="1" dirty="0" smtClean="0">
                <a:solidFill>
                  <a:srgbClr val="00B0F0"/>
                </a:solidFill>
              </a:rPr>
              <a:t>Какая </a:t>
            </a:r>
            <a:r>
              <a:rPr lang="ru-RU" b="1" i="1" dirty="0">
                <a:solidFill>
                  <a:srgbClr val="00B0F0"/>
                </a:solidFill>
              </a:rPr>
              <a:t>она в саванне?</a:t>
            </a:r>
            <a:r>
              <a:rPr lang="ru-RU" b="1" dirty="0">
                <a:solidFill>
                  <a:srgbClr val="00B0F0"/>
                </a:solidFill>
              </a:rPr>
              <a:t> </a:t>
            </a:r>
            <a:endParaRPr lang="en-US" b="1" dirty="0" smtClean="0">
              <a:solidFill>
                <a:srgbClr val="00B0F0"/>
              </a:solidFill>
            </a:endParaRPr>
          </a:p>
          <a:p>
            <a:r>
              <a:rPr lang="ru-RU" b="1" dirty="0" smtClean="0"/>
              <a:t>Желтая</a:t>
            </a:r>
            <a:r>
              <a:rPr lang="ru-RU" b="1" dirty="0"/>
              <a:t>, сухая, когда нет дождя, и зеленая, сочная после дождей.</a:t>
            </a:r>
            <a:endParaRPr lang="ru-RU" dirty="0"/>
          </a:p>
          <a:p>
            <a:r>
              <a:rPr lang="ru-RU" b="1" dirty="0"/>
              <a:t>Кое-где в саванне растут гигантские деревья - </a:t>
            </a:r>
            <a:r>
              <a:rPr lang="ru-RU" b="1" u="sng" dirty="0">
                <a:solidFill>
                  <a:srgbClr val="FF0000"/>
                </a:solidFill>
              </a:rPr>
              <a:t>баобабы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/>
              <a:t>Толщина ствола баобаба такова, что для того, чтобы обхватить его, нужно взяться за руки целой группе людей.</a:t>
            </a:r>
            <a:endParaRPr lang="ru-RU" dirty="0"/>
          </a:p>
          <a:p>
            <a:r>
              <a:rPr lang="ru-RU" b="1" dirty="0"/>
              <a:t>Африканцы говорят: </a:t>
            </a:r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"Баобаб большой, но из него не разожжешь даже маленького костра"</a:t>
            </a:r>
            <a:r>
              <a:rPr lang="ru-RU" b="1" i="1" dirty="0"/>
              <a:t>.</a:t>
            </a:r>
            <a:endParaRPr lang="ru-RU" i="1" dirty="0"/>
          </a:p>
          <a:p>
            <a:r>
              <a:rPr lang="ru-RU" b="1" i="1" dirty="0">
                <a:solidFill>
                  <a:srgbClr val="00B0F0"/>
                </a:solidFill>
              </a:rPr>
              <a:t>Как же так?</a:t>
            </a:r>
            <a:r>
              <a:rPr lang="ru-RU" b="1" dirty="0">
                <a:solidFill>
                  <a:srgbClr val="00B0F0"/>
                </a:solidFill>
              </a:rPr>
              <a:t> </a:t>
            </a:r>
            <a:endParaRPr lang="ru-RU" b="1" dirty="0" smtClean="0">
              <a:solidFill>
                <a:srgbClr val="00B0F0"/>
              </a:solidFill>
            </a:endParaRPr>
          </a:p>
          <a:p>
            <a:r>
              <a:rPr lang="ru-RU" b="1" dirty="0" smtClean="0"/>
              <a:t>А </a:t>
            </a:r>
            <a:r>
              <a:rPr lang="ru-RU" b="1" dirty="0"/>
              <a:t>происходит так потому, что ствол баобаба полон водой.</a:t>
            </a:r>
            <a:endParaRPr lang="ru-RU" dirty="0"/>
          </a:p>
          <a:p>
            <a:r>
              <a:rPr lang="ru-RU" b="1" dirty="0"/>
              <a:t>Сделаем прогулку по саванне, понаблюдаем за ее обитателями.</a:t>
            </a:r>
            <a:endParaRPr lang="ru-RU" dirty="0"/>
          </a:p>
          <a:p>
            <a:endParaRPr lang="ru-RU" dirty="0"/>
          </a:p>
        </p:txBody>
      </p:sp>
      <p:sp>
        <p:nvSpPr>
          <p:cNvPr id="4" name="AutoShape 2" descr="C:\Documents and Settings\User\%D0%9C%D0%BE%D0%B8 %D0%B4%D0%BE%D0%BA%D1%83%D0%BC%D0%B5%D0%BD%D1%82%D1%8B\%D0%B5%D0%BB%D0%B5%D0%BD%D0%B0\%D0%9F%D1%83%D1%82%D0%B5%D1%88%D0%B5%D1%81%D1%82%D0%B2%D0%B8%D0%B5 %D0%BF%D0%BE %D0%90%D1%84%D1%80%D0%B8%D0%BA%D0%B5\images\5996[1]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31" y="2060848"/>
            <a:ext cx="3437786" cy="38884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78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265</TotalTime>
  <Words>374</Words>
  <Application>Microsoft Office PowerPoint</Application>
  <PresentationFormat>Экран (4:3)</PresentationFormat>
  <Paragraphs>132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Аптека</vt:lpstr>
      <vt:lpstr>Карта мира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Кто же еще живет в пустыне?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Практическая работа детей во время урока (работа в группах)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2013-12-06T13:34:17Z</dcterms:created>
  <dcterms:modified xsi:type="dcterms:W3CDTF">2025-01-29T07:39:48Z</dcterms:modified>
</cp:coreProperties>
</file>