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7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769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hyperlink" Target="https://gamma.ap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13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5.jp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1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1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6439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75861" y="125514"/>
            <a:ext cx="7682947" cy="1021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ru-RU" sz="3600" b="1" kern="0" spc="-105" dirty="0">
                <a:latin typeface="Times New Roman" panose="02020603050405020304" pitchFamily="18" charset="0"/>
                <a:ea typeface="adonis-web" pitchFamily="34" charset="-122"/>
                <a:cs typeface="Times New Roman" panose="02020603050405020304" pitchFamily="18" charset="0"/>
              </a:rPr>
              <a:t>В</a:t>
            </a:r>
            <a:r>
              <a:rPr lang="en-US" sz="3600" b="1" kern="0" spc="-105" dirty="0">
                <a:latin typeface="Times New Roman" panose="02020603050405020304" pitchFamily="18" charset="0"/>
                <a:ea typeface="adonis-web" pitchFamily="34" charset="-122"/>
                <a:cs typeface="Times New Roman" panose="02020603050405020304" pitchFamily="18" charset="0"/>
              </a:rPr>
              <a:t>язани</a:t>
            </a:r>
            <a:r>
              <a:rPr lang="ru-RU" sz="3600" b="1" kern="0" spc="-105" dirty="0">
                <a:latin typeface="Times New Roman" panose="02020603050405020304" pitchFamily="18" charset="0"/>
                <a:ea typeface="adonis-web" pitchFamily="34" charset="-122"/>
                <a:cs typeface="Times New Roman" panose="02020603050405020304" pitchFamily="18" charset="0"/>
              </a:rPr>
              <a:t>е</a:t>
            </a:r>
            <a:r>
              <a:rPr lang="en-US" sz="3600" b="1" kern="0" spc="-105" dirty="0">
                <a:latin typeface="Times New Roman" panose="02020603050405020304" pitchFamily="18" charset="0"/>
                <a:ea typeface="adonis-web" pitchFamily="34" charset="-122"/>
                <a:cs typeface="Times New Roman" panose="02020603050405020304" pitchFamily="18" charset="0"/>
              </a:rPr>
              <a:t> </a:t>
            </a:r>
            <a:r>
              <a:rPr lang="ru-RU" sz="3600" b="1" kern="0" spc="-105" dirty="0">
                <a:latin typeface="Times New Roman" panose="02020603050405020304" pitchFamily="18" charset="0"/>
                <a:ea typeface="adonis-web" pitchFamily="34" charset="-122"/>
                <a:cs typeface="Times New Roman" panose="02020603050405020304" pitchFamily="18" charset="0"/>
              </a:rPr>
              <a:t> - это очень увлекательное, постоянно развивающееся рукоделие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75861" y="1336179"/>
            <a:ext cx="7996669" cy="13807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750" kern="0" spc="-35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Если вы хотите научиться новому увлекательному делу, которое принесет удовольствие и результат, то обучение вязанию - отличный выбор! В этой презентации мы рассмотрим основы и многое другое.</a:t>
            </a:r>
            <a:r>
              <a:rPr lang="ru-RU" sz="1750" kern="0" spc="-35" dirty="0"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 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833199" y="5594866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1299686" y="5578197"/>
            <a:ext cx="2486739" cy="3888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062"/>
              </a:lnSpc>
              <a:buNone/>
            </a:pPr>
            <a:endParaRPr lang="en-US" sz="2187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676" y="2825024"/>
            <a:ext cx="2201664" cy="1651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8" y="2825024"/>
            <a:ext cx="2199824" cy="16503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623" y="2825023"/>
            <a:ext cx="2895907" cy="16290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8" y="4680495"/>
            <a:ext cx="2437572" cy="32500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953" y="4642891"/>
            <a:ext cx="2465775" cy="32877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013" y="4637660"/>
            <a:ext cx="2436145" cy="324819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144000" y="1353"/>
            <a:ext cx="52938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СТУДИЯ ВЯЗАНИЯ «ЭКСКЛЮЗИВ»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40755" y="2304873"/>
            <a:ext cx="4422506" cy="58987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754" y="164934"/>
            <a:ext cx="8998476" cy="12802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2530" y="1176849"/>
            <a:ext cx="8935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Вязание: тренинг для мозга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7384" y="1958009"/>
            <a:ext cx="6689034" cy="593366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 давно уже называют вязание «йогой для мозга», а проведенные исследования доказывают положительное влияние вязания не только на память и психологическое состояние. </a:t>
            </a:r>
          </a:p>
          <a:p>
            <a:pPr algn="just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нейронауки говорят, что вязание как действие значительно улучшает координацию и концентрацию головного мозга.</a:t>
            </a:r>
          </a:p>
          <a:p>
            <a:pPr algn="just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очевидная польза от вязания для детей заключается в том, что оно развивает мелкую моторику. Известно, что на кончиках наших пальцев находится большое количество нервных окончаний, которые тесно связаны с центральной нервной системой, головным мозгом. Всяческая скрупулезная работа руками вызывает мозговую активность даже просто с физиологической точки зрения. Когда дети работают пальчиками с мелкими предметами, у них развиваются речь и мышление.</a:t>
            </a:r>
            <a:r>
              <a:rPr lang="ru-RU" dirty="0"/>
              <a:t> </a:t>
            </a:r>
          </a:p>
          <a:p>
            <a:pPr algn="just"/>
            <a:r>
              <a:rPr lang="ru-RU" dirty="0"/>
              <a:t>Творческий характер вязания помогает детям учиться экспериментировать, выходить из затруднительных ситуаций, а также развивает личность ребенка в эстетическом отношении.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16418" y="1958010"/>
            <a:ext cx="7076660" cy="279289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странах вязание — это не только хобби для людей, увлекающихся рукоделием. В некоторых школах обучают детей вязанию уже с первых классов.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Вязание не только развивает навыки мелкой моторики детишек, но и учит математике. Это дает детям конкретную визуализацию решения задач на логику мышления. Кроме того, этот прекрасный опыт значительно увеличит успехи повзрослевших детей в будущем.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296" y="4847709"/>
            <a:ext cx="5078896" cy="314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6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754" y="164934"/>
            <a:ext cx="8998476" cy="12802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4339" y="1172817"/>
            <a:ext cx="11946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БЕЗОПАСНОСТИ ПРИ ВЯЗАНИИ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7323" y="1789043"/>
            <a:ext cx="6967330" cy="58541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работой важно: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освещение рабочего места (направление освещения – слева или спереди)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Удобная мебель (стул подбирается по высоте роста). Сидеть, опираясь на спинку стула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от глаз до вязаного полотна 35-40 см.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безопасности во время работы: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инструменты должны храниться в специальной коробочке или сумочке. Иголки и булавки нужно держать в игольнице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крючком размахивать по сторонам, особенно, если рядом находятся люди.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– иглы, булавки, крючок – нельзя брать в рот, вкалывать в одежду. Обращаться с инструментами нужно аккуратно, следить, чтобы они не травмировали пальцы. Существует опасность получить травму отскочившими осколками в случае поломки крючка. Поэтому не стоит вязать хрупким крючком очень жесткие изделия с плотным узором.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 вязании используется специальная проволока для придания изделию нужной формы, то с ней нужно обращаться аккуратно. Отрезайте куски проволоки нужной длины, не допускайте бесконтрольного отвисания длинных кусков. Нужно стараться, чтобы острые предметы, например ножницы, не падали на пол.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Нитку при необходимости нужно отрезать ножницами, а не перекусывать зубами.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Клубок с нитками удобно во время работы поместить в маленькую корзиночку или коробку, которую поставить на пол слева от вас (для левшей – слева). Если вы решили сделать перерыв в работе, то не оставляйте иголки и булавки рассыпанными. Их нужно обязательно вколоть в игольницу. Ножницы должны храниться с сомкнутыми лезвиями.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0561" y="4205080"/>
            <a:ext cx="4154535" cy="29767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4732" y="2073136"/>
            <a:ext cx="3790122" cy="2131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3252" y="2061431"/>
            <a:ext cx="3137812" cy="2704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3252" y="4765926"/>
            <a:ext cx="2742579" cy="238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88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3714606" y="1303852"/>
            <a:ext cx="7383304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Основы вязания крючком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389" y="2421731"/>
            <a:ext cx="3088958" cy="190904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348389" y="4608433"/>
            <a:ext cx="308895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Выбор пряжи и крючка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2348389" y="5524976"/>
            <a:ext cx="308895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Разберем разновидности пряжи и крючков и узнаем, как правильно выбирать материал для вязания крючком.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0602" y="2421731"/>
            <a:ext cx="3088958" cy="190904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770602" y="4608433"/>
            <a:ext cx="269247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Основные техники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5770602" y="5177790"/>
            <a:ext cx="308895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Освоим основные техники вязания крючком, такие как вязание столбиков и вязание в петлях.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2816" y="2421731"/>
            <a:ext cx="3089077" cy="190916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192816" y="4608552"/>
            <a:ext cx="2986207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Изучение элементов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9192816" y="5177909"/>
            <a:ext cx="308907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Изучим основные элементы, необходимые для создания красивых вязаных продуктов.</a:t>
            </a:r>
            <a:endParaRPr lang="en-US" sz="1750" dirty="0"/>
          </a:p>
        </p:txBody>
      </p:sp>
      <p:pic>
        <p:nvPicPr>
          <p:cNvPr id="14" name="Image 4" descr="preencoded.png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4937" y="254181"/>
            <a:ext cx="11260288" cy="12802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455484" y="683630"/>
            <a:ext cx="6574869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Изготовление изделий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459505" y="3557718"/>
            <a:ext cx="5219162" cy="2106968"/>
          </a:xfrm>
          <a:prstGeom prst="roundRect">
            <a:avLst>
              <a:gd name="adj" fmla="val 4744"/>
            </a:avLst>
          </a:prstGeom>
          <a:solidFill>
            <a:srgbClr val="F0D4F7"/>
          </a:solidFill>
          <a:ln w="13811">
            <a:solidFill>
              <a:srgbClr val="E1A9E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584371" y="3866317"/>
            <a:ext cx="2484715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400" b="1" kern="0" spc="-44" dirty="0">
                <a:solidFill>
                  <a:srgbClr val="272525"/>
                </a:solidFill>
                <a:latin typeface="Times New Roman" panose="02020603050405020304" pitchFamily="18" charset="0"/>
                <a:ea typeface="adonis-web" pitchFamily="34" charset="-122"/>
                <a:cs typeface="Times New Roman" panose="02020603050405020304" pitchFamily="18" charset="0"/>
              </a:rPr>
              <a:t>Простые изделия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2584371" y="4435673"/>
            <a:ext cx="4775656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Изготовим первые простые изделия, </a:t>
            </a:r>
            <a:r>
              <a:rPr lang="en-US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например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,</a:t>
            </a:r>
            <a:r>
              <a:rPr lang="ru-RU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прихватку,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грелку на чайник, чтобы закрепить освоенные навыки вязания.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3487832" y="5856543"/>
            <a:ext cx="6051176" cy="2107525"/>
          </a:xfrm>
          <a:prstGeom prst="roundRect">
            <a:avLst>
              <a:gd name="adj" fmla="val 4744"/>
            </a:avLst>
          </a:prstGeom>
          <a:solidFill>
            <a:srgbClr val="F0D4F7"/>
          </a:solidFill>
          <a:ln w="13811">
            <a:solidFill>
              <a:srgbClr val="E1A9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76252" y="5880252"/>
            <a:ext cx="2583775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400" b="1" kern="0" spc="-44" dirty="0">
                <a:solidFill>
                  <a:srgbClr val="272525"/>
                </a:solidFill>
                <a:latin typeface="Times New Roman" panose="02020603050405020304" pitchFamily="18" charset="0"/>
                <a:ea typeface="adonis-web" pitchFamily="34" charset="-122"/>
                <a:cs typeface="Times New Roman" panose="02020603050405020304" pitchFamily="18" charset="0"/>
              </a:rPr>
              <a:t>Сложные изделия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605823" y="6538371"/>
            <a:ext cx="5815194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Создадим сложные изделия, такие </a:t>
            </a:r>
            <a:r>
              <a:rPr lang="en-US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как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пледы</a:t>
            </a:r>
            <a:r>
              <a:rPr lang="ru-RU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, игрушки, предметы украшения интерьера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, которые можно дарить в подарок </a:t>
            </a:r>
            <a:r>
              <a:rPr lang="en-US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или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использовать дома.</a:t>
            </a:r>
            <a:endParaRPr lang="en-US" sz="175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9" y="3608240"/>
            <a:ext cx="2206487" cy="16548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3595" y="-175"/>
            <a:ext cx="11260288" cy="12802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79" y="1492320"/>
            <a:ext cx="2206487" cy="18478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79" y="5903000"/>
            <a:ext cx="3103043" cy="21347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445" y="1471275"/>
            <a:ext cx="2633315" cy="197553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93731" y="799906"/>
            <a:ext cx="2335261" cy="233526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5812" y="3135167"/>
            <a:ext cx="4513453" cy="499840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1339" y="1358744"/>
            <a:ext cx="2771257" cy="277125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4356" y="1471275"/>
            <a:ext cx="2487553" cy="220252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43770" y="3713264"/>
            <a:ext cx="2002467" cy="20124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917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169485" y="1180259"/>
            <a:ext cx="11278159" cy="8331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374" b="1" kern="0" spc="-87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Советы для улучшения техники вязания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348389" y="4853583"/>
            <a:ext cx="9933503" cy="44410"/>
          </a:xfrm>
          <a:prstGeom prst="rect">
            <a:avLst/>
          </a:prstGeom>
          <a:solidFill>
            <a:srgbClr val="E1A9EF"/>
          </a:solidFill>
          <a:ln/>
        </p:spPr>
      </p:sp>
      <p:sp>
        <p:nvSpPr>
          <p:cNvPr id="6" name="Shape 3"/>
          <p:cNvSpPr/>
          <p:nvPr/>
        </p:nvSpPr>
        <p:spPr>
          <a:xfrm>
            <a:off x="4753987" y="4853583"/>
            <a:ext cx="44410" cy="777597"/>
          </a:xfrm>
          <a:prstGeom prst="rect">
            <a:avLst/>
          </a:prstGeom>
          <a:solidFill>
            <a:srgbClr val="E1A9EF"/>
          </a:solidFill>
          <a:ln/>
        </p:spPr>
      </p:sp>
      <p:sp>
        <p:nvSpPr>
          <p:cNvPr id="7" name="Shape 4"/>
          <p:cNvSpPr/>
          <p:nvPr/>
        </p:nvSpPr>
        <p:spPr>
          <a:xfrm>
            <a:off x="4526280" y="460367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13811">
            <a:solidFill>
              <a:srgbClr val="E1A9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684276" y="4645343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6"/>
          <p:cNvSpPr/>
          <p:nvPr/>
        </p:nvSpPr>
        <p:spPr>
          <a:xfrm>
            <a:off x="3507105" y="5853470"/>
            <a:ext cx="2538055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Выбор материала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2570559" y="6422827"/>
            <a:ext cx="4411266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Как выбрать нужную пряжу и крючок для создания конкретного изделия.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7292876" y="4075986"/>
            <a:ext cx="44410" cy="777597"/>
          </a:xfrm>
          <a:prstGeom prst="rect">
            <a:avLst/>
          </a:prstGeom>
          <a:solidFill>
            <a:srgbClr val="E1A9EF"/>
          </a:solidFill>
          <a:ln/>
        </p:spPr>
      </p:sp>
      <p:sp>
        <p:nvSpPr>
          <p:cNvPr id="12" name="Shape 9"/>
          <p:cNvSpPr/>
          <p:nvPr/>
        </p:nvSpPr>
        <p:spPr>
          <a:xfrm>
            <a:off x="7065169" y="460367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13811">
            <a:solidFill>
              <a:srgbClr val="E1A9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23165" y="4645343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</a:t>
            </a:r>
            <a:endParaRPr lang="en-US" sz="2624" dirty="0"/>
          </a:p>
        </p:txBody>
      </p:sp>
      <p:sp>
        <p:nvSpPr>
          <p:cNvPr id="14" name="Text 11"/>
          <p:cNvSpPr/>
          <p:nvPr/>
        </p:nvSpPr>
        <p:spPr>
          <a:xfrm>
            <a:off x="5876330" y="2573536"/>
            <a:ext cx="287738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Улучшение техники</a:t>
            </a:r>
            <a:endParaRPr lang="en-US" sz="2187" dirty="0"/>
          </a:p>
        </p:txBody>
      </p:sp>
      <p:sp>
        <p:nvSpPr>
          <p:cNvPr id="15" name="Text 12"/>
          <p:cNvSpPr/>
          <p:nvPr/>
        </p:nvSpPr>
        <p:spPr>
          <a:xfrm>
            <a:off x="5109448" y="3142893"/>
            <a:ext cx="4411266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Советы по правильной постановке нити и переходу от одного элемента к другому.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9831765" y="4853583"/>
            <a:ext cx="44410" cy="777597"/>
          </a:xfrm>
          <a:prstGeom prst="rect">
            <a:avLst/>
          </a:prstGeom>
          <a:solidFill>
            <a:srgbClr val="E1A9EF"/>
          </a:solidFill>
          <a:ln/>
        </p:spPr>
      </p:sp>
      <p:sp>
        <p:nvSpPr>
          <p:cNvPr id="17" name="Shape 14"/>
          <p:cNvSpPr/>
          <p:nvPr/>
        </p:nvSpPr>
        <p:spPr>
          <a:xfrm>
            <a:off x="9604058" y="4603671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13811">
            <a:solidFill>
              <a:srgbClr val="E1A9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762053" y="4645343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3</a:t>
            </a:r>
            <a:endParaRPr lang="en-US" sz="2624" dirty="0"/>
          </a:p>
        </p:txBody>
      </p:sp>
      <p:sp>
        <p:nvSpPr>
          <p:cNvPr id="19" name="Text 16"/>
          <p:cNvSpPr/>
          <p:nvPr/>
        </p:nvSpPr>
        <p:spPr>
          <a:xfrm>
            <a:off x="8445818" y="5853470"/>
            <a:ext cx="281642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Финальная отделка</a:t>
            </a:r>
            <a:endParaRPr lang="en-US" sz="2187" dirty="0"/>
          </a:p>
        </p:txBody>
      </p:sp>
      <p:sp>
        <p:nvSpPr>
          <p:cNvPr id="20" name="Text 17"/>
          <p:cNvSpPr/>
          <p:nvPr/>
        </p:nvSpPr>
        <p:spPr>
          <a:xfrm>
            <a:off x="7648337" y="6422827"/>
            <a:ext cx="4411385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Как правильно завязывать концы ниток и </a:t>
            </a:r>
            <a:r>
              <a:rPr lang="en-US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делать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en-US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красив</a:t>
            </a:r>
            <a:r>
              <a:rPr lang="ru-RU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ую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ru-RU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отделку </a:t>
            </a:r>
            <a:r>
              <a:rPr lang="en-US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на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изделии.</a:t>
            </a:r>
            <a:endParaRPr lang="en-US" sz="175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920" y="165136"/>
            <a:ext cx="11266384" cy="128027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03" y="2369126"/>
            <a:ext cx="2337453" cy="198451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9721" y="2013458"/>
            <a:ext cx="2499473" cy="200025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178" y="4973106"/>
            <a:ext cx="2516017" cy="311552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03" y="4958860"/>
            <a:ext cx="2337453" cy="31155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298174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912955" y="1170192"/>
            <a:ext cx="8329819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000000"/>
                </a:solidFill>
                <a:latin typeface="Times New Roman" panose="02020603050405020304" pitchFamily="18" charset="0"/>
                <a:ea typeface="adonis-web" pitchFamily="34" charset="-122"/>
                <a:cs typeface="Times New Roman" panose="02020603050405020304" pitchFamily="18" charset="0"/>
              </a:rPr>
              <a:t>Крючком для новичков и профессионалов</a:t>
            </a:r>
            <a:endParaRPr lang="en-US" sz="437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813212" y="2995979"/>
            <a:ext cx="8638633" cy="14169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Обучение вязанию крючком подходит как новичкам, так и профессионалам. Это увлекательное занятие, которое подарит много радости и удовлетворения. Благодаря </a:t>
            </a:r>
            <a:r>
              <a:rPr lang="ru-RU" sz="1750" kern="0" spc="-35" dirty="0">
                <a:solidFill>
                  <a:srgbClr val="272525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этим урокам </a:t>
            </a:r>
            <a:r>
              <a:rPr lang="en-US" sz="1750" kern="0" spc="-35" dirty="0">
                <a:solidFill>
                  <a:srgbClr val="272525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вы можете открыть для себя новый мир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94048"/>
            <a:ext cx="8992619" cy="12802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758" y="4277944"/>
            <a:ext cx="2869468" cy="3824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955" y="4276099"/>
            <a:ext cx="2869945" cy="382659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179222" y="5875497"/>
            <a:ext cx="1892440" cy="25232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765" y="4277364"/>
            <a:ext cx="2117181" cy="19274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798983" y="629007"/>
            <a:ext cx="11827565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Вязание крючком: хобби или бизнес?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1798983" y="1445776"/>
            <a:ext cx="10694504" cy="9197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Times New Roman" panose="02020603050405020304" pitchFamily="18" charset="0"/>
                <a:ea typeface="Source Sans Pro" pitchFamily="34" charset="-122"/>
                <a:cs typeface="Times New Roman" panose="02020603050405020304" pitchFamily="18" charset="0"/>
              </a:rPr>
              <a:t>Вязание крючком может быть не только отличным хобби, но и отличным источником заработка. Создавайте уникальные вещи и продавайте их онлайн или на ярмарках!</a:t>
            </a:r>
            <a:endParaRPr lang="en-US" sz="17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389" y="3422809"/>
            <a:ext cx="3088958" cy="190904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348389" y="560951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Сумки</a:t>
            </a:r>
            <a:endParaRPr lang="en-US" sz="2187" dirty="0"/>
          </a:p>
        </p:txBody>
      </p:sp>
      <p:sp>
        <p:nvSpPr>
          <p:cNvPr id="8" name="Text 4"/>
          <p:cNvSpPr/>
          <p:nvPr/>
        </p:nvSpPr>
        <p:spPr>
          <a:xfrm>
            <a:off x="2348389" y="6178868"/>
            <a:ext cx="308895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Создавайте красивые и удобные сумки, которые будут исключительным аксессуаром к гардеробу.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0602" y="3422809"/>
            <a:ext cx="3088958" cy="190904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770602" y="560951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Игрушки</a:t>
            </a:r>
            <a:endParaRPr lang="en-US" sz="2187" dirty="0"/>
          </a:p>
        </p:txBody>
      </p:sp>
      <p:sp>
        <p:nvSpPr>
          <p:cNvPr id="11" name="Text 6"/>
          <p:cNvSpPr/>
          <p:nvPr/>
        </p:nvSpPr>
        <p:spPr>
          <a:xfrm>
            <a:off x="5770602" y="6178868"/>
            <a:ext cx="3088958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Создавайте забавные игрушки для детей и взрослых.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2816" y="3422809"/>
            <a:ext cx="3089077" cy="190916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92816" y="5609630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Декор</a:t>
            </a:r>
            <a:endParaRPr lang="en-US" sz="2187" dirty="0"/>
          </a:p>
        </p:txBody>
      </p:sp>
      <p:sp>
        <p:nvSpPr>
          <p:cNvPr id="14" name="Text 8"/>
          <p:cNvSpPr/>
          <p:nvPr/>
        </p:nvSpPr>
        <p:spPr>
          <a:xfrm>
            <a:off x="9192816" y="6178987"/>
            <a:ext cx="3089077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Создавайте красивые элементы декора для дома, которые будут использоваться в качестве подарков.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33807" y="2289497"/>
            <a:ext cx="6720364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Доступность и удобство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833199" y="3160990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13811">
            <a:solidFill>
              <a:srgbClr val="E1A9E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991195" y="3202662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1</a:t>
            </a:r>
            <a:endParaRPr lang="en-US" sz="2624" dirty="0"/>
          </a:p>
        </p:txBody>
      </p:sp>
      <p:sp>
        <p:nvSpPr>
          <p:cNvPr id="7" name="Text 4"/>
          <p:cNvSpPr/>
          <p:nvPr/>
        </p:nvSpPr>
        <p:spPr>
          <a:xfrm>
            <a:off x="1555313" y="3237309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Доступность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1555313" y="3806666"/>
            <a:ext cx="6755487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Вязание крючком доступно каждому из вас.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833199" y="4557832"/>
            <a:ext cx="499943" cy="499943"/>
          </a:xfrm>
          <a:prstGeom prst="roundRect">
            <a:avLst>
              <a:gd name="adj" fmla="val 20000"/>
            </a:avLst>
          </a:prstGeom>
          <a:solidFill>
            <a:srgbClr val="F0D4F7"/>
          </a:solidFill>
          <a:ln w="13811">
            <a:solidFill>
              <a:srgbClr val="E1A9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91195" y="4599503"/>
            <a:ext cx="183952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kern="0" spc="-52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2</a:t>
            </a:r>
            <a:endParaRPr lang="en-US" sz="2624" dirty="0"/>
          </a:p>
        </p:txBody>
      </p:sp>
      <p:sp>
        <p:nvSpPr>
          <p:cNvPr id="11" name="Text 8"/>
          <p:cNvSpPr/>
          <p:nvPr/>
        </p:nvSpPr>
        <p:spPr>
          <a:xfrm>
            <a:off x="1555313" y="4634151"/>
            <a:ext cx="2221944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272525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Удобство</a:t>
            </a:r>
            <a:endParaRPr lang="en-US" sz="2187" dirty="0"/>
          </a:p>
        </p:txBody>
      </p:sp>
      <p:sp>
        <p:nvSpPr>
          <p:cNvPr id="12" name="Text 9"/>
          <p:cNvSpPr/>
          <p:nvPr/>
        </p:nvSpPr>
        <p:spPr>
          <a:xfrm>
            <a:off x="1555313" y="5203508"/>
            <a:ext cx="6755487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Вязание крючком не требует большого инвестирования времени и физических усилий, при этом позволяет добиться ощутимого результата.</a:t>
            </a:r>
            <a:endParaRPr lang="en-US" sz="175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5417" y="-126396"/>
            <a:ext cx="3684105" cy="55261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56" y="65868"/>
            <a:ext cx="3661078" cy="233223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210" y="4807743"/>
            <a:ext cx="4533312" cy="34008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8025" y="77816"/>
            <a:ext cx="3058332" cy="22943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2482" y="66079"/>
            <a:ext cx="3073978" cy="23060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1" y="54292"/>
            <a:ext cx="14630400" cy="8229600"/>
          </a:xfrm>
          <a:prstGeom prst="rect">
            <a:avLst/>
          </a:prstGeom>
          <a:solidFill>
            <a:srgbClr val="FFFFFF">
              <a:alpha val="75000"/>
            </a:srgbClr>
          </a:solidFill>
          <a:ln w="13811">
            <a:solidFill>
              <a:srgbClr val="FFFFFF">
                <a:alpha val="6400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4464486" y="1152473"/>
            <a:ext cx="5701427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kern="0" spc="-87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Важность традиций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1950823" y="2226312"/>
            <a:ext cx="381178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История вязания крючком</a:t>
            </a:r>
            <a:endParaRPr lang="en-US" sz="2187" dirty="0"/>
          </a:p>
        </p:txBody>
      </p:sp>
      <p:sp>
        <p:nvSpPr>
          <p:cNvPr id="6" name="Text 3"/>
          <p:cNvSpPr/>
          <p:nvPr/>
        </p:nvSpPr>
        <p:spPr>
          <a:xfrm>
            <a:off x="1950823" y="2771868"/>
            <a:ext cx="4695706" cy="1293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ru-RU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На занятиях мы у</a:t>
            </a:r>
            <a:r>
              <a:rPr lang="en-US" sz="1750" kern="0" spc="-35" dirty="0" err="1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знаем</a:t>
            </a: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об истории и традициях вязания крючком в разных культурах и странах.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199974" y="2230908"/>
            <a:ext cx="3163491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kern="0" spc="-44" dirty="0">
                <a:solidFill>
                  <a:srgbClr val="000000"/>
                </a:solidFill>
                <a:latin typeface="adonis-web" pitchFamily="34" charset="0"/>
                <a:ea typeface="adonis-web" pitchFamily="34" charset="-122"/>
                <a:cs typeface="adonis-web" pitchFamily="34" charset="-120"/>
              </a:rPr>
              <a:t>Сохранение традиций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7981313" y="2792632"/>
            <a:ext cx="4695706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Рассмотрим важность сохранения традиций и ручного труда в нашем быстро меняющемся мире.</a:t>
            </a:r>
            <a:endParaRPr lang="en-US" sz="175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377" y="132871"/>
            <a:ext cx="8992619" cy="1280271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1222513" y="4577311"/>
            <a:ext cx="13199165" cy="3463446"/>
          </a:xfrm>
          <a:prstGeom prst="roundRect">
            <a:avLst/>
          </a:prstGeom>
          <a:ln>
            <a:solidFill>
              <a:srgbClr val="D6009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 утверждают, что древнейшие вязаные изделия появились 4 тыс. лет назад в Древнем Египте.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Египта вязание пришло в Европу. В Италии и Испании стали вязать в 12 веке, чуть позже во Франции. Постепенно вязание крючком превратилось в прибыльную промышленную отрасль. В 16 веке вязание уже покорило всю Европу.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люди вязали просто на пальцах, лишь впоследствии появились спицы и крючок. Изначально вязальщиками были только мужчины. Под страхом денежного взыскания работодатели не принимали на работу ни одной женщины. Им разрешалось только прясть пряжу. Но со временем вязание перешло в руки женщин, которые превратили его в настоящее искусство. </a:t>
            </a:r>
          </a:p>
          <a:p>
            <a:pPr algn="just" fontAlgn="base"/>
            <a:r>
              <a:rPr lang="ru-RU" dirty="0"/>
              <a:t>Производительность ручной вязки была очень низкой, готовые изделия стоили баснословных денег и были по карману лишь очень богатым людям. Например, в Европе вязаные шелковые чулки были подарком даже для королей! Так, шведский король Эрик </a:t>
            </a:r>
            <a:r>
              <a:rPr lang="ru-RU" dirty="0" err="1"/>
              <a:t>IV</a:t>
            </a:r>
            <a:r>
              <a:rPr lang="ru-RU" dirty="0"/>
              <a:t> выписал себе пару шелковых чулок. А стоили они – годовое жалование королевского сапожника…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010" y="53726"/>
            <a:ext cx="8992379" cy="12802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4948" y="1298645"/>
            <a:ext cx="893527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ручной работы</a:t>
            </a:r>
          </a:p>
          <a:p>
            <a:pPr fontAlgn="base"/>
            <a:endParaRPr lang="ru-RU" dirty="0">
              <a:solidFill>
                <a:srgbClr val="000000"/>
              </a:solidFill>
              <a:latin typeface="-apple-system"/>
            </a:endParaRPr>
          </a:p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появлениям вязальных станков промышленные предприятия вытеснили вязальщиков с рынка. Выпускаемая продукция создавалась быстро, была недорогой и качественной. Однако изделия постепенно утратили свою индивидуальность, ведь ни одна машина и по сей день не может повторить ручное вязание крючком.</a:t>
            </a:r>
          </a:p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устали от шаблонов, им хотелось чего-то необыкновенного, красивого, забавного. В связи с этим спрос на ручную работу значительно возрос.</a:t>
            </a:r>
          </a:p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вязаные крючком изделия стали настолько популярны, что на них обратили внимание модные дизайнеры. Со второй половины прошлого столетия изделия ручной вязки часто используются известными брендами при выпуске новых коллекций.</a:t>
            </a:r>
          </a:p>
          <a:p>
            <a:pPr algn="just" fontAlgn="base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вязаные вещи и, особенно, вязаные игрушки своими руками на пике популярности. Этим видом рукоделия увлекаются люди различного социального статуса, возраста и пола. Древнее ремесло, вобрав в себя опыт многих веков и народов, продолжает активно развиваться, превращаясь в увлекательное искусство.</a:t>
            </a:r>
            <a:endParaRPr lang="ru-RU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824" y="1179444"/>
            <a:ext cx="4430367" cy="590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29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1161</Words>
  <Application>Microsoft Office PowerPoint</Application>
  <PresentationFormat>Произвольный</PresentationFormat>
  <Paragraphs>84</Paragraphs>
  <Slides>11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adonis-web</vt:lpstr>
      <vt:lpstr>-apple-system</vt:lpstr>
      <vt:lpstr>Arial</vt:lpstr>
      <vt:lpstr>Calibri</vt:lpstr>
      <vt:lpstr>Source Sans Pro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saveliy.novoselov2@mail.ru</cp:lastModifiedBy>
  <cp:revision>16</cp:revision>
  <cp:lastPrinted>2024-09-09T03:36:23Z</cp:lastPrinted>
  <dcterms:created xsi:type="dcterms:W3CDTF">2023-09-06T11:58:47Z</dcterms:created>
  <dcterms:modified xsi:type="dcterms:W3CDTF">2024-09-09T03:36:53Z</dcterms:modified>
</cp:coreProperties>
</file>