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79" r:id="rId5"/>
    <p:sldId id="258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968CFCE-D60D-471C-B67F-9C97815FD6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ECBF0D9-D1C2-42E6-8201-85A66BA6C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CFCE-D60D-471C-B67F-9C97815FD6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0D9-D1C2-42E6-8201-85A66BA6C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CFCE-D60D-471C-B67F-9C97815FD6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0D9-D1C2-42E6-8201-85A66BA6C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CFCE-D60D-471C-B67F-9C97815FD6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0D9-D1C2-42E6-8201-85A66BA6C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CFCE-D60D-471C-B67F-9C97815FD6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0D9-D1C2-42E6-8201-85A66BA6C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CFCE-D60D-471C-B67F-9C97815FD6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0D9-D1C2-42E6-8201-85A66BA6C0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CFCE-D60D-471C-B67F-9C97815FD6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0D9-D1C2-42E6-8201-85A66BA6C0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CFCE-D60D-471C-B67F-9C97815FD6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0D9-D1C2-42E6-8201-85A66BA6C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CFCE-D60D-471C-B67F-9C97815FD6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F0D9-D1C2-42E6-8201-85A66BA6C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968CFCE-D60D-471C-B67F-9C97815FD6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ECBF0D9-D1C2-42E6-8201-85A66BA6C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968CFCE-D60D-471C-B67F-9C97815FD6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ECBF0D9-D1C2-42E6-8201-85A66BA6C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68CFCE-D60D-471C-B67F-9C97815FD613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ECBF0D9-D1C2-42E6-8201-85A66BA6C0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dos.ru/journal/2005/0910-12.htm" TargetMode="External"/><Relationship Id="rId2" Type="http://schemas.openxmlformats.org/officeDocument/2006/relationships/hyperlink" Target="http://www.twirpx.com/file/598564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udocs.exdat.com/docs/index-210575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1035496"/>
            <a:ext cx="7632848" cy="518457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Компетентно-</a:t>
            </a:r>
            <a:r>
              <a:rPr lang="ru-RU" sz="43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4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подход в дополнительном образовании детей</a:t>
            </a:r>
            <a:endParaRPr lang="ru-RU" sz="4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581128"/>
            <a:ext cx="7772400" cy="10801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 – составитель: </a:t>
            </a:r>
            <a:r>
              <a:rPr lang="ru-RU" dirty="0" smtClean="0">
                <a:solidFill>
                  <a:schemeClr val="tx1"/>
                </a:solidFill>
              </a:rPr>
              <a:t>методист Ткаченко </a:t>
            </a:r>
            <a:r>
              <a:rPr lang="ru-RU" dirty="0" smtClean="0">
                <a:solidFill>
                  <a:schemeClr val="tx1"/>
                </a:solidFill>
              </a:rPr>
              <a:t>С.В.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5"/>
          </a:xfrm>
        </p:spPr>
        <p:txBody>
          <a:bodyPr>
            <a:normAutofit/>
          </a:bodyPr>
          <a:lstStyle/>
          <a:p>
            <a:r>
              <a:rPr lang="ru-RU" sz="2800" b="1" dirty="0"/>
              <a:t>К</a:t>
            </a:r>
            <a:r>
              <a:rPr lang="ru-RU" sz="2800" b="1" dirty="0" smtClean="0"/>
              <a:t>лючевые компетентности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7112"/>
            <a:ext cx="3351237" cy="1720302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1412776"/>
            <a:ext cx="698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енностно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смысловые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компетенции: компетенции в сфере мировоззрения, связанные с ценностными ориентирами ученика, его способностью видеть и понимать окружающий мир, ориентироваться в нем, осознавать свою роль и предназначение, уметь выбирать целевые и смысловые установки для своих действий и поступков, принимать решения. Данные компетенции обеспечивают механизм самоопределения ученика в ситуациях учебной и иной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сфере самостоятельной познавательной деятельности (усвоение способов приобретения знаний из различных источников информации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информационная (умение искать, анализировать, преобразовывать, применять информацию для решения проблем, задач);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24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2400" b="1" dirty="0"/>
              <a:t>Ключевые компетентности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09120"/>
            <a:ext cx="3155200" cy="177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1340768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бщекультурные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компетенции: осведомленность, обладание познаниями и опытом деятельности в вопросах национальной и общечеловеческой культуры, духовно – нравственной основы жизни человека и человечества, отдельных народов, семейных, социальных, общественных явлений и традиций, компетенции в бытовой и культурно – досуговой сфере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оммуникативные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компетенции включают знание необходимых языков, способов взаимодействия с окружающими людьми и событиями, навыки работы в группе, владение различными социальными ролями в коллективе;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коммуникативной сфере (приобретение опыта позитивного взаимодействия, навыков конструктивного общения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07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719"/>
          </a:xfrm>
        </p:spPr>
        <p:txBody>
          <a:bodyPr>
            <a:noAutofit/>
          </a:bodyPr>
          <a:lstStyle/>
          <a:p>
            <a:r>
              <a:rPr lang="ru-RU" sz="2400" b="1" dirty="0"/>
              <a:t>Ключевые компетентности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028343"/>
            <a:ext cx="69847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чебно-познавательные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компетенции – совокупность компетенций ученика в сфере самостоятельной познавательной деятельности. Сюда входят знания и умения организации целеполагания, планирования, анализа, рефлексии, самооценки учебно-познавательной деятельности. По отношению к изучаемым объектам, ученик овладевает навыками продуктивной деятельности: добыванием знаний непосредственно из реальности, владением приемами действий в нестандартных ситуациях, эвристическими методами решения проблем;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00881"/>
            <a:ext cx="2952328" cy="1966647"/>
          </a:xfrm>
        </p:spPr>
      </p:pic>
    </p:spTree>
    <p:extLst>
      <p:ext uri="{BB962C8B-B14F-4D97-AF65-F5344CB8AC3E}">
        <p14:creationId xmlns:p14="http://schemas.microsoft.com/office/powerpoint/2010/main" val="152933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/>
          </a:bodyPr>
          <a:lstStyle/>
          <a:p>
            <a:r>
              <a:rPr lang="ru-RU" sz="2400" b="1" dirty="0"/>
              <a:t>Ключевые компетентности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2400300" cy="1514475"/>
          </a:xfrm>
        </p:spPr>
      </p:pic>
      <p:sp>
        <p:nvSpPr>
          <p:cNvPr id="5" name="Прямоугольник 4"/>
          <p:cNvSpPr/>
          <p:nvPr/>
        </p:nvSpPr>
        <p:spPr>
          <a:xfrm>
            <a:off x="1763688" y="1916832"/>
            <a:ext cx="60486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/>
          </a:p>
          <a:p>
            <a:pPr lvl="0"/>
            <a:r>
              <a:rPr lang="ru-RU" sz="2000" b="1" dirty="0" smtClean="0"/>
              <a:t>	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Информационные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компетенции.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помощи реальных объектов (телевизор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компьютер, принтер, телефон и т.д.) и информационных технологий (аудио – видеозапись, электронная почта, СМИ, Интернет), формируются умения самостоятельно искать, анализировать и отбирать необходимую информацию, организовывать, преобразовывать, сохранять и передавать ее; </a:t>
            </a:r>
          </a:p>
        </p:txBody>
      </p:sp>
    </p:spTree>
    <p:extLst>
      <p:ext uri="{BB962C8B-B14F-4D97-AF65-F5344CB8AC3E}">
        <p14:creationId xmlns:p14="http://schemas.microsoft.com/office/powerpoint/2010/main" val="280186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Ключевые компетентности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93096"/>
            <a:ext cx="3626104" cy="2037137"/>
          </a:xfrm>
        </p:spPr>
      </p:pic>
      <p:sp>
        <p:nvSpPr>
          <p:cNvPr id="6" name="Прямоугольник 5"/>
          <p:cNvSpPr/>
          <p:nvPr/>
        </p:nvSpPr>
        <p:spPr>
          <a:xfrm>
            <a:off x="1403648" y="1166843"/>
            <a:ext cx="65527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оциально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– трудовые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компетенции означают владение знаниями и опытом в сфере гражданско-общественной деятельности (выполнение роли гражданина, наблюдателя, избирателя, представителя), в социально – трудовой сфере (права потребителя, покупателя, клиента, производителя), в сфере семейных отношений и обязанностей, в вопросах экономики и права, в области профессионального самоопределения; умение анализировать ситуацию на рынке труда, действовать в соответствии с личной и общественной выгодой, владеть этикой трудовых и гражданских взаимоотношений;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4020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/>
          </a:bodyPr>
          <a:lstStyle/>
          <a:p>
            <a:r>
              <a:rPr lang="ru-RU" sz="2400" b="1" dirty="0"/>
              <a:t>Ключевые компетентности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9000"/>
            <a:ext cx="1754344" cy="2631517"/>
          </a:xfrm>
        </p:spPr>
      </p:pic>
      <p:sp>
        <p:nvSpPr>
          <p:cNvPr id="7" name="Прямоугольник 6"/>
          <p:cNvSpPr/>
          <p:nvPr/>
        </p:nvSpPr>
        <p:spPr>
          <a:xfrm>
            <a:off x="1115616" y="1700808"/>
            <a:ext cx="525658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Личностного  самосовершенствования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направлены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освоение способов физического, духовного и интеллектуального саморазвития, эмоциональной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самоподдержки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Реальным объектом в сфере данных компетенций выступает сам ученик. Он овладевает способами деятельности в собственных интересах и возможностях, что выражается в его непрерывном самопознании, развитии необходимых современному человеку личностных качеств, формировании психологической грамотности, культуры мышления и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07746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Сравнительная таблица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традиционное обучение – развивающее обучение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26500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1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052736"/>
            <a:ext cx="6965245" cy="144016"/>
          </a:xfrm>
        </p:spPr>
        <p:txBody>
          <a:bodyPr>
            <a:normAutofit fontScale="90000"/>
          </a:bodyPr>
          <a:lstStyle/>
          <a:p>
            <a:pPr>
              <a:lnSpc>
                <a:spcPct val="96000"/>
              </a:lnSpc>
            </a:pPr>
            <a:r>
              <a:rPr lang="ru-RU" sz="27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700" b="1" dirty="0" err="1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7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подхода</a:t>
            </a:r>
            <a:r>
              <a:rPr lang="ru-RU" sz="27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3300"/>
                </a:solidFill>
              </a:rPr>
              <a:t/>
            </a:r>
            <a:br>
              <a:rPr lang="ru-RU" b="1" dirty="0">
                <a:solidFill>
                  <a:srgbClr val="FF33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6552728" cy="4598325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ct val="20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  Мотивация (самоопределение) к учебной деятельности.</a:t>
            </a:r>
          </a:p>
          <a:p>
            <a:pPr>
              <a:spcAft>
                <a:spcPct val="20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 Актуализация знаний и фиксирование индивидуального затруднения в пробном действии.</a:t>
            </a:r>
          </a:p>
          <a:p>
            <a:pPr>
              <a:spcAft>
                <a:spcPct val="20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  Выявление места и причины затруднения.</a:t>
            </a:r>
          </a:p>
          <a:p>
            <a:pPr>
              <a:spcAft>
                <a:spcPct val="20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  Построение проекта выхода из затруднения.</a:t>
            </a:r>
          </a:p>
          <a:p>
            <a:pPr>
              <a:spcAft>
                <a:spcPct val="20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5)  Реализация построенного проекта.</a:t>
            </a:r>
          </a:p>
          <a:p>
            <a:pPr>
              <a:spcAft>
                <a:spcPct val="20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6)  Первичное закрепление с проговариванием во внешней речи.</a:t>
            </a:r>
          </a:p>
          <a:p>
            <a:pPr>
              <a:spcAft>
                <a:spcPct val="20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7)  Самостоятельная работа с самопроверкой по эталону. </a:t>
            </a:r>
          </a:p>
          <a:p>
            <a:pPr>
              <a:spcAft>
                <a:spcPct val="20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8)  Включение в систему знаний и повторение.</a:t>
            </a:r>
          </a:p>
          <a:p>
            <a:pPr>
              <a:spcAft>
                <a:spcPct val="35000"/>
              </a:spcAft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9)  Рефлексия учебной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491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7" y="1794934"/>
            <a:ext cx="5686981" cy="3074225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Источники и интернете </a:t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://www.twirpx.com/file/598564/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http://www.eidos.ru/journal/2005/0910-12.ht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http://rudocs.exdat.com/docs/index-210575.html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rudocs.exdat.com/docs/index-210575.html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50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Благодарю за внимание!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1700809"/>
            <a:ext cx="5362840" cy="4022130"/>
          </a:xfrm>
        </p:spPr>
      </p:pic>
    </p:spTree>
    <p:extLst>
      <p:ext uri="{BB962C8B-B14F-4D97-AF65-F5344CB8AC3E}">
        <p14:creationId xmlns:p14="http://schemas.microsoft.com/office/powerpoint/2010/main" val="275041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Единственный путь, ведущий к знанию, - </a:t>
            </a:r>
            <a:r>
              <a:rPr lang="ru-RU" sz="2000" b="1" dirty="0" smtClean="0"/>
              <a:t>это </a:t>
            </a:r>
            <a:r>
              <a:rPr lang="ru-RU" sz="2000" b="1" dirty="0"/>
              <a:t>деятельность. 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Бернард Шоу</a:t>
            </a:r>
            <a:r>
              <a:rPr lang="ru-RU" sz="2000" i="1" dirty="0"/>
              <a:t> 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251338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66843"/>
            <a:ext cx="69127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Почему надо что-то менять? 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2007 году Мировой экономический форум опубликовал рейтинг образовательных систем 125 стран мира.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Рейтинг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показывает подготовленность страны к экономике будущего, общее качество системы образования, а также уровень преподавания естественных наук.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списке передовиков нет. Основной причиной отставания нашей системы образования является неумение применять знания, полученные при изучении дисциплин.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Модернизация 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образования 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это обеспечение его соответствия запросам и возможностям общества. Система образования должна адекватно реагировать на изменения в обществе и новые запросы.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26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28343"/>
            <a:ext cx="6192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Модернизация системы образования в России направлена на приведение результатов ее деятельности в соответствие с запросами государства, общества и личности, сформировавшиеся в процессе социально - экономических преобразований в стране.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Концепция модернизации российского образования подчеркивает важнейшую роль учреждений дополнительного образования детей в создании условий, обеспечивающих  конкурентоспособность молодых людей в условиях рыночной экономики. Наиболее полно суть модернизации в образовании  отражает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подход.  </a:t>
            </a:r>
          </a:p>
        </p:txBody>
      </p:sp>
    </p:spTree>
    <p:extLst>
      <p:ext uri="{BB962C8B-B14F-4D97-AF65-F5344CB8AC3E}">
        <p14:creationId xmlns:p14="http://schemas.microsoft.com/office/powerpoint/2010/main" val="30515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Анализ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содержания программ  дополнительного образования показывает, что оно (содержание) в большей мере направлено на формирование  технологической компетенции  в рамках предмета деятельности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ситуации изменившихся запросов сообщества, обучающихся  и заказа государства, появляются новые потребности в новых результатах образования, направленные  на  развитие ключевых компетентностей у воспитанников учреждений дополнительного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9536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1"/>
            <a:ext cx="633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омпетентностный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подход наиболее глубоко отражает основные аспекты процесса модернизации. Именно с этой точки зрения делаются утверждения: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омпетентностный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подход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проявляется как обновление содержания образования в ответ на изменяющуюся социально – экономическую реальность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И.Д.Фрумин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омпетентностный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подход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обобщенное условие способности человека эффективно действовать за пределами учебных сюжетов и учебных ситуаций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В.А.Болотов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Компетентность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представляется радикальным средством модернизации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Б.Д.Эльконин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омпетентность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определяется как «готовность специалиста включиться в определенную деятельность»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А.М.Аронов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или как атрибут подготовки к будущей профессиональной деятельности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П.Г.Щедровицкий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8699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3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омпетентностный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подход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 это совокупность общих принципов определения целей образования, отбора содержания образования, организации образовательного процесса и оценки образовательных результатов. К числу таких принципов относят следующие положения: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Смысл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заключается в 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развитии у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детей способности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самостоятельно решать проблемы в различных сферах и видах деятельности на основе использования социального опыта, включая собственный опыт;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Содержание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–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дидактически адаптированный социальный опыт решения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познавательных, мировоззренческих, нравственных, политических и иных проблем;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Смысл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организации образовательного процесса заключается  в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создании условий для формирования у обучаемых опыта самостоятельного решения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познавательных, коммуникативных, нравственных и иных проблем,  составляющих содержание образования;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оценка образовательных результатов основывается на анализе уровней образованности, достигнутых учащимися на определенном этапе обучения.  </a:t>
            </a:r>
          </a:p>
        </p:txBody>
      </p:sp>
    </p:spTree>
    <p:extLst>
      <p:ext uri="{BB962C8B-B14F-4D97-AF65-F5344CB8AC3E}">
        <p14:creationId xmlns:p14="http://schemas.microsoft.com/office/powerpoint/2010/main" val="231269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Внутри </a:t>
            </a:r>
            <a:r>
              <a:rPr lang="ru-RU" dirty="0" err="1"/>
              <a:t>компетентностного</a:t>
            </a:r>
            <a:r>
              <a:rPr lang="ru-RU" dirty="0"/>
              <a:t> подхода выделяются два базовых понятия: компетенция и компетентность.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Термин </a:t>
            </a:r>
            <a:r>
              <a:rPr lang="ru-RU" b="1" dirty="0"/>
              <a:t>«компетенция»</a:t>
            </a:r>
            <a:r>
              <a:rPr lang="ru-RU" dirty="0"/>
              <a:t> (в переводе с латинского – соответствие, соразмерность) имеет два значения: круг полномочий  какого – либо учреждения или лица; круг вопросов, в которых данное лицо обладает познаниями, опытом. </a:t>
            </a:r>
            <a:r>
              <a:rPr lang="ru-RU" dirty="0" smtClean="0"/>
              <a:t>	Компетенция </a:t>
            </a:r>
            <a:r>
              <a:rPr lang="ru-RU" dirty="0"/>
              <a:t>включает совокупность взаимосвязанных качеств личности, задаваемых по отношению к определенному кругу предметов и процессов</a:t>
            </a:r>
            <a:r>
              <a:rPr lang="ru-RU" dirty="0" smtClean="0"/>
              <a:t>	</a:t>
            </a:r>
          </a:p>
          <a:p>
            <a:r>
              <a:rPr lang="ru-RU" dirty="0"/>
              <a:t>	</a:t>
            </a:r>
            <a:r>
              <a:rPr lang="ru-RU" b="1" dirty="0" smtClean="0"/>
              <a:t>Компетентность</a:t>
            </a:r>
            <a:r>
              <a:rPr lang="ru-RU" dirty="0" smtClean="0"/>
              <a:t> </a:t>
            </a:r>
            <a:r>
              <a:rPr lang="ru-RU" dirty="0"/>
              <a:t>– это способность действовать в ситуации неопределенности, уровень образованности.  В Глоссарии терминов ЕФО (1997),  компетенция определяется как </a:t>
            </a:r>
          </a:p>
          <a:p>
            <a:pPr lvl="0"/>
            <a:r>
              <a:rPr lang="ru-RU" dirty="0"/>
              <a:t>способность делать что – либо хорошо или эффективно;</a:t>
            </a:r>
          </a:p>
          <a:p>
            <a:pPr lvl="0"/>
            <a:r>
              <a:rPr lang="ru-RU" dirty="0"/>
              <a:t>соответствие требованиям, предъявляемым при устройстве на работу</a:t>
            </a:r>
            <a:r>
              <a:rPr lang="ru-RU" dirty="0" smtClean="0"/>
              <a:t>; способность </a:t>
            </a:r>
            <a:r>
              <a:rPr lang="ru-RU" dirty="0"/>
              <a:t>выполнять особые трудовые функции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9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68407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настоящее время предлагается следующая типология образовательных компетенций: </a:t>
            </a:r>
            <a:br>
              <a:rPr lang="ru-RU" dirty="0"/>
            </a:br>
            <a:r>
              <a:rPr lang="ru-RU" dirty="0" smtClean="0">
                <a:sym typeface="Symbol"/>
              </a:rPr>
              <a:t></a:t>
            </a:r>
            <a:r>
              <a:rPr lang="ru-RU" dirty="0"/>
              <a:t> </a:t>
            </a:r>
            <a:r>
              <a:rPr lang="ru-RU" i="1" dirty="0"/>
              <a:t>ключевые </a:t>
            </a:r>
            <a:r>
              <a:rPr lang="ru-RU" dirty="0"/>
              <a:t>– определяющие компетенции, соответствующие условиям реализации, которые являются универсальными; </a:t>
            </a:r>
            <a:br>
              <a:rPr lang="ru-RU" dirty="0"/>
            </a:br>
            <a:r>
              <a:rPr lang="ru-RU" dirty="0" smtClean="0">
                <a:sym typeface="Symbol"/>
              </a:rPr>
              <a:t></a:t>
            </a:r>
            <a:r>
              <a:rPr lang="ru-RU" dirty="0"/>
              <a:t> </a:t>
            </a:r>
            <a:r>
              <a:rPr lang="ru-RU" i="1" dirty="0" err="1"/>
              <a:t>межпредметные</a:t>
            </a:r>
            <a:r>
              <a:rPr lang="ru-RU" i="1" dirty="0"/>
              <a:t> </a:t>
            </a:r>
            <a:r>
              <a:rPr lang="ru-RU" dirty="0"/>
              <a:t>– относящиеся к определенному кругу учебных предметов и образовательных областей; </a:t>
            </a:r>
            <a:br>
              <a:rPr lang="ru-RU" dirty="0"/>
            </a:br>
            <a:r>
              <a:rPr lang="ru-RU" dirty="0" smtClean="0">
                <a:sym typeface="Symbol"/>
              </a:rPr>
              <a:t></a:t>
            </a:r>
            <a:r>
              <a:rPr lang="ru-RU" dirty="0"/>
              <a:t> </a:t>
            </a:r>
            <a:r>
              <a:rPr lang="ru-RU" i="1" dirty="0"/>
              <a:t>предметные </a:t>
            </a:r>
            <a:r>
              <a:rPr lang="ru-RU" dirty="0"/>
              <a:t>– формирующиеся в рамках конкретных учебных предметов. </a:t>
            </a:r>
            <a:r>
              <a:rPr lang="ru-RU" dirty="0" smtClean="0"/>
              <a:t>Особое внимание уделяется ключевым </a:t>
            </a:r>
            <a:r>
              <a:rPr lang="ru-RU" dirty="0" err="1" smtClean="0"/>
              <a:t>компеиенциям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Компетентность </a:t>
            </a:r>
            <a:r>
              <a:rPr lang="ru-RU" b="1" dirty="0"/>
              <a:t>выступает в качестве ключевой</a:t>
            </a:r>
            <a:r>
              <a:rPr lang="ru-RU" dirty="0"/>
              <a:t>, если она имеет следующие характерные признаки:</a:t>
            </a:r>
          </a:p>
          <a:p>
            <a:pPr lvl="0"/>
            <a:r>
              <a:rPr lang="ru-RU" b="1" dirty="0"/>
              <a:t>Многофункциональность -</a:t>
            </a:r>
            <a:r>
              <a:rPr lang="ru-RU" dirty="0"/>
              <a:t>  позволяет решать проблемы в повседневной, профессиональной или социальной жизни.</a:t>
            </a:r>
          </a:p>
          <a:p>
            <a:pPr lvl="0"/>
            <a:r>
              <a:rPr lang="ru-RU" b="1" dirty="0" err="1"/>
              <a:t>Надпредметность</a:t>
            </a:r>
            <a:r>
              <a:rPr lang="ru-RU" b="1" dirty="0"/>
              <a:t> и </a:t>
            </a:r>
            <a:r>
              <a:rPr lang="ru-RU" b="1" dirty="0" err="1"/>
              <a:t>междисциплинарность</a:t>
            </a:r>
            <a:r>
              <a:rPr lang="ru-RU" dirty="0"/>
              <a:t> – применимы в различных ситуациях, не только в школе, но и семье, профессии, политике и т.д.</a:t>
            </a:r>
          </a:p>
          <a:p>
            <a:pPr lvl="0"/>
            <a:r>
              <a:rPr lang="ru-RU" b="1" dirty="0"/>
              <a:t>Многомерность</a:t>
            </a:r>
            <a:r>
              <a:rPr lang="ru-RU" dirty="0"/>
              <a:t>  - сочетают различные умственные и психические процессы и интеллектуальные умения (абстрактное мышление, </a:t>
            </a:r>
            <a:r>
              <a:rPr lang="ru-RU" dirty="0" err="1"/>
              <a:t>саморефлексия</a:t>
            </a:r>
            <a:r>
              <a:rPr lang="ru-RU" dirty="0"/>
              <a:t>, самооценка, критическое мышление и т.д.)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081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355</TotalTime>
  <Words>326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 Компетентно-деятельностный подход в дополнительном образовании детей</vt:lpstr>
      <vt:lpstr>Единственный путь, ведущий к знанию, - это деятельность.   Бернард Шоу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компетентности</vt:lpstr>
      <vt:lpstr>Ключевые компетентности</vt:lpstr>
      <vt:lpstr>Ключевые компетентности</vt:lpstr>
      <vt:lpstr>Ключевые компетентности</vt:lpstr>
      <vt:lpstr>Ключевые компетентности</vt:lpstr>
      <vt:lpstr>Ключевые компетентности</vt:lpstr>
      <vt:lpstr>Сравнительная таблица  традиционное обучение – развивающее обучение</vt:lpstr>
      <vt:lpstr> Технология деятельностного подхода  </vt:lpstr>
      <vt:lpstr>Источники и интернете  http://www.twirpx.com/file/598564/ http://www.eidos.ru/journal/2005/0910-12.ht http://rudocs.exdat.com/docs/index-210575.html http://rudocs.exdat.com/docs/index-210575.html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Отличительные особенности компетентно-деятельностного подхода в дополнительном образовании</dc:title>
  <dc:creator>USER</dc:creator>
  <cp:lastModifiedBy>Пользователь Windows</cp:lastModifiedBy>
  <cp:revision>30</cp:revision>
  <dcterms:created xsi:type="dcterms:W3CDTF">2016-09-27T04:34:44Z</dcterms:created>
  <dcterms:modified xsi:type="dcterms:W3CDTF">2024-02-14T10:48:26Z</dcterms:modified>
</cp:coreProperties>
</file>