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64" r:id="rId10"/>
    <p:sldId id="265" r:id="rId11"/>
    <p:sldId id="266" r:id="rId12"/>
    <p:sldId id="267" r:id="rId13"/>
    <p:sldId id="271" r:id="rId14"/>
    <p:sldId id="273" r:id="rId15"/>
    <p:sldId id="274" r:id="rId16"/>
    <p:sldId id="275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2F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C0F8-C5DD-4DEA-AD87-823FFC55244D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14A6-94FC-4D84-B974-BBAFEA402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056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C0F8-C5DD-4DEA-AD87-823FFC55244D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14A6-94FC-4D84-B974-BBAFEA402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090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C0F8-C5DD-4DEA-AD87-823FFC55244D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14A6-94FC-4D84-B974-BBAFEA402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58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C0F8-C5DD-4DEA-AD87-823FFC55244D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14A6-94FC-4D84-B974-BBAFEA402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992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C0F8-C5DD-4DEA-AD87-823FFC55244D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14A6-94FC-4D84-B974-BBAFEA402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146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C0F8-C5DD-4DEA-AD87-823FFC55244D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14A6-94FC-4D84-B974-BBAFEA402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274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C0F8-C5DD-4DEA-AD87-823FFC55244D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14A6-94FC-4D84-B974-BBAFEA402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121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C0F8-C5DD-4DEA-AD87-823FFC55244D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14A6-94FC-4D84-B974-BBAFEA402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289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C0F8-C5DD-4DEA-AD87-823FFC55244D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14A6-94FC-4D84-B974-BBAFEA402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656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C0F8-C5DD-4DEA-AD87-823FFC55244D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14A6-94FC-4D84-B974-BBAFEA402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702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C0F8-C5DD-4DEA-AD87-823FFC55244D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614A6-94FC-4D84-B974-BBAFEA402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265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DC0F8-C5DD-4DEA-AD87-823FFC55244D}" type="datetimeFigureOut">
              <a:rPr lang="ru-RU" smtClean="0"/>
              <a:t>17.10.2022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614A6-94FC-4D84-B974-BBAFEA402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930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576063"/>
          </a:xfrm>
        </p:spPr>
        <p:txBody>
          <a:bodyPr>
            <a:normAutofit fontScale="90000"/>
          </a:bodyPr>
          <a:lstStyle/>
          <a:p>
            <a:r>
              <a:rPr lang="ru-RU" sz="2000" dirty="0">
                <a:latin typeface="Bookman Old Style" panose="02050604050505020204" pitchFamily="18" charset="0"/>
              </a:rPr>
              <a:t>МАУ ДО «ДДЮТ им. </a:t>
            </a:r>
            <a:r>
              <a:rPr lang="ru-RU" sz="2000" dirty="0" err="1">
                <a:latin typeface="Bookman Old Style" panose="02050604050505020204" pitchFamily="18" charset="0"/>
              </a:rPr>
              <a:t>Е.А.Евтушенко</a:t>
            </a:r>
            <a:r>
              <a:rPr lang="ru-RU" sz="2000" dirty="0">
                <a:latin typeface="Bookman Old Style" panose="02050604050505020204" pitchFamily="18" charset="0"/>
              </a:rPr>
              <a:t>» МО г. </a:t>
            </a:r>
            <a:r>
              <a:rPr lang="ru-RU" sz="2000" dirty="0" smtClean="0">
                <a:latin typeface="Bookman Old Style" panose="02050604050505020204" pitchFamily="18" charset="0"/>
              </a:rPr>
              <a:t>Братска</a:t>
            </a:r>
            <a:br>
              <a:rPr lang="ru-RU" sz="2000" dirty="0" smtClean="0">
                <a:latin typeface="Bookman Old Style" panose="02050604050505020204" pitchFamily="18" charset="0"/>
              </a:rPr>
            </a:br>
            <a:r>
              <a:rPr lang="ru-RU" sz="2000" dirty="0" smtClean="0">
                <a:latin typeface="Bookman Old Style" panose="02050604050505020204" pitchFamily="18" charset="0"/>
              </a:rPr>
              <a:t>Школа педагогического мастерства </a:t>
            </a:r>
            <a:endParaRPr lang="ru-RU" sz="2000" dirty="0">
              <a:latin typeface="Bookman Old Style" panose="020506040505050202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3865984"/>
          </a:xfrm>
        </p:spPr>
        <p:txBody>
          <a:bodyPr/>
          <a:lstStyle/>
          <a:p>
            <a:r>
              <a:rPr lang="ru-RU" dirty="0" smtClean="0">
                <a:solidFill>
                  <a:srgbClr val="2C2F9E"/>
                </a:solidFill>
                <a:latin typeface="Bookman Old Style" panose="02050604050505020204" pitchFamily="18" charset="0"/>
              </a:rPr>
              <a:t>Формирующее </a:t>
            </a:r>
            <a:r>
              <a:rPr lang="ru-RU" dirty="0">
                <a:solidFill>
                  <a:srgbClr val="2C2F9E"/>
                </a:solidFill>
                <a:latin typeface="Bookman Old Style" panose="02050604050505020204" pitchFamily="18" charset="0"/>
              </a:rPr>
              <a:t>оценивание </a:t>
            </a:r>
            <a:r>
              <a:rPr lang="ru-RU" dirty="0" smtClean="0">
                <a:solidFill>
                  <a:srgbClr val="2C2F9E"/>
                </a:solidFill>
                <a:latin typeface="Bookman Old Style" panose="02050604050505020204" pitchFamily="18" charset="0"/>
              </a:rPr>
              <a:t>в условиях дополнительного образования детей </a:t>
            </a:r>
          </a:p>
          <a:p>
            <a:endParaRPr lang="ru-RU" dirty="0">
              <a:solidFill>
                <a:srgbClr val="2C2F9E"/>
              </a:solidFill>
              <a:latin typeface="Bookman Old Style" panose="02050604050505020204" pitchFamily="18" charset="0"/>
            </a:endParaRPr>
          </a:p>
          <a:p>
            <a:endParaRPr lang="ru-RU" dirty="0" smtClean="0">
              <a:solidFill>
                <a:srgbClr val="2C2F9E"/>
              </a:solidFill>
              <a:latin typeface="Bookman Old Style" panose="02050604050505020204" pitchFamily="18" charset="0"/>
            </a:endParaRPr>
          </a:p>
          <a:p>
            <a:pPr algn="l"/>
            <a:r>
              <a:rPr lang="ru-RU" sz="2000" dirty="0" smtClean="0">
                <a:solidFill>
                  <a:srgbClr val="2C2F9E"/>
                </a:solidFill>
                <a:latin typeface="Bookman Old Style" panose="02050604050505020204" pitchFamily="18" charset="0"/>
              </a:rPr>
              <a:t>Подготовил методист: Ткаченко С.В.  </a:t>
            </a:r>
          </a:p>
          <a:p>
            <a:endParaRPr lang="ru-RU" dirty="0">
              <a:solidFill>
                <a:srgbClr val="2C2F9E"/>
              </a:solidFill>
              <a:latin typeface="Bookman Old Style" panose="02050604050505020204" pitchFamily="18" charset="0"/>
            </a:endParaRPr>
          </a:p>
          <a:p>
            <a:endParaRPr lang="ru-RU" dirty="0">
              <a:solidFill>
                <a:srgbClr val="2C2F9E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5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268643"/>
              </p:ext>
            </p:extLst>
          </p:nvPr>
        </p:nvGraphicFramePr>
        <p:xfrm>
          <a:off x="827584" y="1412776"/>
          <a:ext cx="7704856" cy="4547582"/>
        </p:xfrm>
        <a:graphic>
          <a:graphicData uri="http://schemas.openxmlformats.org/drawingml/2006/table">
            <a:tbl>
              <a:tblPr firstRow="1" firstCol="1" bandRow="1"/>
              <a:tblGrid>
                <a:gridCol w="5545492"/>
                <a:gridCol w="1535957"/>
                <a:gridCol w="623407"/>
              </a:tblGrid>
              <a:tr h="371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4A4A4A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4A4A4A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1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1.Регулярно выполнял (а)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задания, инструкции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1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2.По необходимости консультировался (ась) с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педагогом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1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3.Улучшал (а) свои знания и исправлял (а)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ошибки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1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4.Регулярно вел (а)записи в тетради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1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5.Знаю, как работать со справочной литературой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1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6.Умею конспектировать тему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1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7.Умею самостоятельно находить материал по заданной теме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1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8.Делал (а) устное сообщение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1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9.Участвовал (а) в беседах по изучаемому материалу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5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10.Я задавал вопросы, если мне встречалось непонятное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слово(термин)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11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11.Я могу рассказать о том, что я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узнал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занятиях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447179"/>
            <a:ext cx="840967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rgbClr val="2C2F9E"/>
                </a:solidFill>
                <a:effectLst/>
                <a:latin typeface="Bookman Old Style" panose="02050604050505020204" pitchFamily="18" charset="0"/>
                <a:ea typeface="Times New Roman" pitchFamily="18" charset="0"/>
                <a:cs typeface="Arial" pitchFamily="34" charset="0"/>
              </a:rPr>
              <a:t>Лист самооценки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rgbClr val="2C2F9E"/>
              </a:solidFill>
              <a:effectLst/>
              <a:latin typeface="Bookman Old Style" panose="02050604050505020204" pitchFamily="18" charset="0"/>
              <a:cs typeface="Arial" pitchFamily="34" charset="0"/>
            </a:endParaRPr>
          </a:p>
          <a:p>
            <a:pPr lvl="0" algn="l" eaLnBrk="0" fontAlgn="base" hangingPunct="0">
              <a:spcAft>
                <a:spcPct val="0"/>
              </a:spcAft>
            </a:pP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rgbClr val="2C2F9E"/>
                </a:solidFill>
                <a:effectLst/>
                <a:latin typeface="Bookman Old Style" panose="02050604050505020204" pitchFamily="18" charset="0"/>
                <a:ea typeface="Times New Roman" pitchFamily="18" charset="0"/>
                <a:cs typeface="Arial" pitchFamily="34" charset="0"/>
              </a:rPr>
              <a:t>(заполняется в конце изучения темы, блока или в конце курса)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rgbClr val="2C2F9E"/>
              </a:solidFill>
              <a:effectLst/>
              <a:latin typeface="Bookman Old Style" panose="02050604050505020204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98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/>
                <a:cs typeface="Times New Roman"/>
              </a:rPr>
              <a:t>Прием «Аффективный опросник».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/>
                <a:cs typeface="Times New Roman"/>
              </a:rPr>
              <a:t> Обучающимся выдается таблица для заполнения. В ней приводятся вопросы об отношении учащегося к предмету в  целом, к различным аспектам деятельности. </a:t>
            </a:r>
            <a:br>
              <a:rPr lang="ru-RU" sz="1600" dirty="0" smtClean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/>
                <a:cs typeface="Times New Roman"/>
              </a:rPr>
            </a:br>
            <a:r>
              <a:rPr lang="ru-RU" sz="1600" dirty="0" smtClean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/>
                <a:cs typeface="Times New Roman"/>
              </a:rPr>
              <a:t>Цель проведения: даёт возможность педагогу оценить  </a:t>
            </a:r>
            <a:r>
              <a:rPr lang="ru-RU" sz="1600" dirty="0" err="1" smtClean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/>
                <a:cs typeface="Times New Roman"/>
              </a:rPr>
              <a:t>метапредметные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Times New Roman"/>
                <a:cs typeface="Times New Roman"/>
              </a:rPr>
              <a:t> результаты обучающихся</a:t>
            </a:r>
            <a:r>
              <a:rPr lang="ru-RU" sz="1600" dirty="0">
                <a:latin typeface="Bookman Old Style" panose="02050604050505020204" pitchFamily="18" charset="0"/>
                <a:ea typeface="Calibri"/>
                <a:cs typeface="Times New Roman"/>
              </a:rPr>
              <a:t/>
            </a:r>
            <a:br>
              <a:rPr lang="ru-RU" sz="1600" dirty="0">
                <a:latin typeface="Bookman Old Style" panose="02050604050505020204" pitchFamily="18" charset="0"/>
                <a:ea typeface="Calibri"/>
                <a:cs typeface="Times New Roman"/>
              </a:rPr>
            </a:br>
            <a:endParaRPr lang="ru-RU" sz="16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0706161"/>
              </p:ext>
            </p:extLst>
          </p:nvPr>
        </p:nvGraphicFramePr>
        <p:xfrm>
          <a:off x="1331640" y="2564902"/>
          <a:ext cx="6840760" cy="3231315"/>
        </p:xfrm>
        <a:graphic>
          <a:graphicData uri="http://schemas.openxmlformats.org/drawingml/2006/table">
            <a:tbl>
              <a:tblPr firstRow="1" firstCol="1" bandRow="1"/>
              <a:tblGrid>
                <a:gridCol w="295005"/>
                <a:gridCol w="2074742"/>
                <a:gridCol w="2292761"/>
                <a:gridCol w="2178252"/>
              </a:tblGrid>
              <a:tr h="718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1111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«могу отлично» ­ «++»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1111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«могу довольно хорошо» ­ «­+»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111115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«могу не очень хорошо» ­ «–»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9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9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9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9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9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180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6*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955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356621"/>
            <a:ext cx="8064896" cy="2620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4A4A4A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Методика «</a:t>
            </a:r>
            <a:r>
              <a:rPr lang="ru-RU" sz="1600" b="1" dirty="0" err="1">
                <a:solidFill>
                  <a:srgbClr val="4A4A4A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Cоставление</a:t>
            </a:r>
            <a:r>
              <a:rPr lang="ru-RU" sz="1600" b="1" dirty="0">
                <a:solidFill>
                  <a:srgbClr val="4A4A4A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 тестов»</a:t>
            </a:r>
            <a:endParaRPr lang="ru-RU" sz="1600" dirty="0"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4A4A4A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Ее суть состоит в том, что учащиеся самостоятельно формулируют вопросы по теме</a:t>
            </a:r>
            <a:r>
              <a:rPr lang="ru-RU" sz="1600" dirty="0" smtClean="0">
                <a:solidFill>
                  <a:srgbClr val="4A4A4A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. </a:t>
            </a:r>
            <a:r>
              <a:rPr lang="ru-RU" sz="1600" b="1" i="1" dirty="0" smtClean="0">
                <a:solidFill>
                  <a:srgbClr val="4A4A4A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Какие </a:t>
            </a:r>
            <a:r>
              <a:rPr lang="ru-RU" sz="1600" b="1" i="1" dirty="0">
                <a:solidFill>
                  <a:srgbClr val="4A4A4A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вопросы я задал бы ученикам, если бы я был </a:t>
            </a:r>
            <a:r>
              <a:rPr lang="ru-RU" sz="1600" b="1" i="1" dirty="0" smtClean="0">
                <a:solidFill>
                  <a:srgbClr val="4A4A4A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педагогом, чтобы </a:t>
            </a:r>
            <a:r>
              <a:rPr lang="ru-RU" sz="1600" b="1" i="1" dirty="0">
                <a:solidFill>
                  <a:srgbClr val="4A4A4A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проверить, поняли ли они материал?</a:t>
            </a:r>
            <a:endParaRPr lang="ru-RU" sz="1600" dirty="0"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4A4A4A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Составление учащимися  предметных тестов - эффективная форма самостоятельной работы, которая  улучшает их </a:t>
            </a:r>
            <a:r>
              <a:rPr lang="ru-RU" sz="1600" dirty="0" smtClean="0">
                <a:solidFill>
                  <a:srgbClr val="4A4A4A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успеваемость и </a:t>
            </a:r>
            <a:r>
              <a:rPr lang="ru-RU" sz="1600" dirty="0">
                <a:solidFill>
                  <a:srgbClr val="4A4A4A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способствует формированию у них общих компетенций: понимать и анализировать процессы; способствуют развитию </a:t>
            </a:r>
            <a:r>
              <a:rPr lang="ru-RU" sz="1600" dirty="0" smtClean="0">
                <a:solidFill>
                  <a:srgbClr val="4A4A4A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мышления, </a:t>
            </a:r>
            <a:r>
              <a:rPr lang="ru-RU" sz="1600" dirty="0">
                <a:solidFill>
                  <a:srgbClr val="4A4A4A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овладению умениями применять знания в стандартных и нестандартных ситуациях.</a:t>
            </a:r>
            <a:endParaRPr lang="ru-RU" sz="1600" dirty="0">
              <a:latin typeface="Bookman Old Style" panose="02050604050505020204" pitchFamily="18" charset="0"/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3140968"/>
            <a:ext cx="8064896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4A4A4A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Портфолио</a:t>
            </a:r>
            <a:endParaRPr lang="ru-RU" sz="1600" dirty="0"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4A4A4A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Портфолио является формой аутентичного оценивания образовательных результатов по продукту, созданному учащимся в ходе учебной, творческой, социальной и других видов деятельности. Таким образом, портфолио соответствует целям, задачам и идеологии </a:t>
            </a:r>
            <a:r>
              <a:rPr lang="ru-RU" dirty="0" err="1">
                <a:solidFill>
                  <a:srgbClr val="4A4A4A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практикоориентированного</a:t>
            </a:r>
            <a:r>
              <a:rPr lang="ru-RU" dirty="0">
                <a:solidFill>
                  <a:srgbClr val="4A4A4A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 </a:t>
            </a:r>
            <a:r>
              <a:rPr lang="ru-RU" dirty="0" smtClean="0">
                <a:solidFill>
                  <a:srgbClr val="4A4A4A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обучения. </a:t>
            </a:r>
            <a:r>
              <a:rPr lang="ru-RU" dirty="0">
                <a:solidFill>
                  <a:srgbClr val="4A4A4A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Существенное значение портфолио придает планированию и </a:t>
            </a:r>
            <a:r>
              <a:rPr lang="ru-RU" dirty="0" err="1">
                <a:solidFill>
                  <a:srgbClr val="4A4A4A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самооцениванию</a:t>
            </a:r>
            <a:r>
              <a:rPr lang="ru-RU" dirty="0">
                <a:solidFill>
                  <a:srgbClr val="4A4A4A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 учащимся своих образовательных результатов</a:t>
            </a:r>
            <a:r>
              <a:rPr lang="ru-RU" dirty="0">
                <a:solidFill>
                  <a:srgbClr val="4A4A4A"/>
                </a:solidFill>
                <a:latin typeface="Arial"/>
                <a:ea typeface="Times New Roman"/>
                <a:cs typeface="Times New Roman"/>
              </a:rPr>
              <a:t>.</a:t>
            </a:r>
            <a:endParaRPr lang="ru-RU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4115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424936" cy="6144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4A4A4A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Организация рефлексии (метод неоконченных предложений)</a:t>
            </a:r>
            <a:endParaRPr lang="ru-RU" sz="1600" dirty="0"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4A4A4A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Я почувствовал, что…</a:t>
            </a:r>
            <a:endParaRPr lang="ru-RU" sz="1600" dirty="0"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4A4A4A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Было интересно…</a:t>
            </a:r>
            <a:endParaRPr lang="ru-RU" sz="1600" dirty="0"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4A4A4A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Меня удивило…</a:t>
            </a:r>
            <a:endParaRPr lang="ru-RU" sz="1600" dirty="0"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4A4A4A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Свей работой сегодня я… потому что…</a:t>
            </a:r>
            <a:endParaRPr lang="ru-RU" sz="1600" dirty="0"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4A4A4A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Мне захотелось…</a:t>
            </a:r>
            <a:endParaRPr lang="ru-RU" sz="1600" dirty="0"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4A4A4A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Мне больше всего удалось…</a:t>
            </a:r>
            <a:endParaRPr lang="ru-RU" sz="1600" dirty="0"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4A4A4A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Задания для меня показались… потому, что…</a:t>
            </a:r>
            <a:endParaRPr lang="ru-RU" sz="1600" dirty="0"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4A4A4A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Для меня было открытием то, что…</a:t>
            </a:r>
            <a:endParaRPr lang="ru-RU" sz="1600" dirty="0"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4A4A4A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Мне показалось важным…., потому что…</a:t>
            </a:r>
            <a:endParaRPr lang="ru-RU" sz="1600" dirty="0"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4A4A4A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Заставил задуматься…</a:t>
            </a:r>
            <a:endParaRPr lang="ru-RU" sz="1600" dirty="0"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4A4A4A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Навёл на размышления…</a:t>
            </a:r>
            <a:endParaRPr lang="ru-RU" sz="1600" dirty="0"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4A4A4A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Сегодня я узнал…</a:t>
            </a:r>
            <a:endParaRPr lang="ru-RU" sz="1600" dirty="0"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4A4A4A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Было трудно…, потому что…</a:t>
            </a:r>
            <a:endParaRPr lang="ru-RU" sz="1600" dirty="0"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4A4A4A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Я выполнял задания…</a:t>
            </a:r>
            <a:endParaRPr lang="ru-RU" sz="1600" dirty="0"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4A4A4A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Я понял, что…</a:t>
            </a:r>
            <a:endParaRPr lang="ru-RU" sz="1600" dirty="0"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4A4A4A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Теперь я могу… потому, что…</a:t>
            </a:r>
            <a:endParaRPr lang="ru-RU" sz="1600" dirty="0"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4A4A4A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Я приобрёл….</a:t>
            </a:r>
            <a:endParaRPr lang="ru-RU" sz="1600" dirty="0"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4A4A4A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Я научился….</a:t>
            </a:r>
            <a:endParaRPr lang="ru-RU" sz="1600" dirty="0">
              <a:latin typeface="Bookman Old Style" panose="02050604050505020204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23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352928" cy="613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750"/>
              </a:spcAft>
            </a:pPr>
            <a:r>
              <a:rPr lang="ru-RU" sz="1600" b="1" dirty="0" smtClean="0">
                <a:solidFill>
                  <a:srgbClr val="2C2F9E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Сигнальная система </a:t>
            </a:r>
          </a:p>
          <a:p>
            <a:pPr lvl="0">
              <a:lnSpc>
                <a:spcPct val="115000"/>
              </a:lnSpc>
              <a:spcAft>
                <a:spcPts val="750"/>
              </a:spcAft>
            </a:pPr>
            <a:r>
              <a:rPr lang="ru-RU" sz="16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Педагог  </a:t>
            </a:r>
            <a:r>
              <a:rPr lang="ru-RU" sz="16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просит учащихся показывать ему сигналы рукой, свидетельствующие о понимании или непонимании материала. Для этого </a:t>
            </a:r>
            <a:r>
              <a:rPr lang="ru-RU" sz="16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педагог </a:t>
            </a:r>
            <a:r>
              <a:rPr lang="ru-RU" sz="16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предварительно договаривается с учащимися об этих сигналах:</a:t>
            </a:r>
            <a:endParaRPr lang="ru-RU" sz="1600" dirty="0">
              <a:solidFill>
                <a:prstClr val="black"/>
              </a:solidFill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750"/>
              </a:spcAft>
            </a:pPr>
            <a:r>
              <a:rPr lang="ru-RU" sz="16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Я понимаю ____и могу объяснить (большой палец руки направлен вверх)</a:t>
            </a:r>
            <a:endParaRPr lang="ru-RU" sz="1600" dirty="0">
              <a:solidFill>
                <a:prstClr val="black"/>
              </a:solidFill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750"/>
              </a:spcAft>
            </a:pPr>
            <a:r>
              <a:rPr lang="ru-RU" sz="16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Я все еще не понимаю __ (большой палец руки направлен в сторону</a:t>
            </a:r>
            <a:endParaRPr lang="ru-RU" sz="1600" dirty="0">
              <a:solidFill>
                <a:prstClr val="black"/>
              </a:solidFill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750"/>
              </a:spcAft>
            </a:pPr>
            <a:r>
              <a:rPr lang="ru-RU" sz="16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Я не совсем уверен в _______________(помахать рукой</a:t>
            </a:r>
            <a:r>
              <a:rPr lang="ru-RU" sz="16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)</a:t>
            </a:r>
          </a:p>
          <a:p>
            <a:pPr lvl="0">
              <a:lnSpc>
                <a:spcPct val="115000"/>
              </a:lnSpc>
              <a:spcAft>
                <a:spcPts val="750"/>
              </a:spcAft>
            </a:pPr>
            <a:endParaRPr lang="ru-RU" sz="1600" dirty="0">
              <a:solidFill>
                <a:prstClr val="black"/>
              </a:solidFill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750"/>
              </a:spcAft>
            </a:pPr>
            <a:r>
              <a:rPr lang="ru-RU" sz="16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Посмотрев на сигналы, </a:t>
            </a:r>
            <a:r>
              <a:rPr lang="ru-RU" sz="16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педагог </a:t>
            </a:r>
            <a:r>
              <a:rPr lang="ru-RU" sz="16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предлагает некоторым </a:t>
            </a:r>
            <a:r>
              <a:rPr lang="ru-RU" sz="16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обучающимся </a:t>
            </a:r>
            <a:r>
              <a:rPr lang="ru-RU" sz="16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высказаться:</a:t>
            </a:r>
            <a:endParaRPr lang="ru-RU" sz="1600" dirty="0">
              <a:solidFill>
                <a:prstClr val="black"/>
              </a:solidFill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750"/>
              </a:spcAft>
            </a:pPr>
            <a:r>
              <a:rPr lang="ru-RU" sz="16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(1) тем, кто не понял, задает вопрос: «Что именно вам непонятно?»;</a:t>
            </a:r>
            <a:endParaRPr lang="ru-RU" sz="1600" dirty="0">
              <a:solidFill>
                <a:prstClr val="black"/>
              </a:solidFill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750"/>
              </a:spcAft>
            </a:pPr>
            <a:r>
              <a:rPr lang="ru-RU" sz="16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(2) слово предоставляется тем, кто не очень уверен в правильности ответа;</a:t>
            </a:r>
            <a:endParaRPr lang="ru-RU" sz="1600" dirty="0">
              <a:solidFill>
                <a:prstClr val="black"/>
              </a:solidFill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750"/>
              </a:spcAft>
            </a:pPr>
            <a:r>
              <a:rPr lang="ru-RU" sz="16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(3) слово предоставляется тем, кто все понял.</a:t>
            </a:r>
            <a:endParaRPr lang="ru-RU" sz="1600" dirty="0">
              <a:solidFill>
                <a:prstClr val="black"/>
              </a:solidFill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750"/>
              </a:spcAft>
            </a:pPr>
            <a:r>
              <a:rPr lang="ru-RU" sz="16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Педагог  </a:t>
            </a:r>
            <a:r>
              <a:rPr lang="ru-RU" sz="16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задает уточняющие вопросы: «Что именно вы поняли?»</a:t>
            </a:r>
            <a:endParaRPr lang="ru-RU" sz="1600" dirty="0">
              <a:solidFill>
                <a:prstClr val="black"/>
              </a:solidFill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750"/>
              </a:spcAft>
            </a:pPr>
            <a:r>
              <a:rPr lang="ru-RU" sz="16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Обязательно предлагается выслушать несколько ответов.</a:t>
            </a:r>
            <a:endParaRPr lang="ru-RU" sz="1600" dirty="0">
              <a:solidFill>
                <a:prstClr val="black"/>
              </a:solidFill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750"/>
              </a:spcAft>
            </a:pPr>
            <a:r>
              <a:rPr lang="ru-RU" sz="16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По итогам полученных ответов </a:t>
            </a:r>
            <a:r>
              <a:rPr lang="ru-RU" sz="16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педагог  </a:t>
            </a:r>
            <a:r>
              <a:rPr lang="ru-RU" sz="16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принимает решение либо о повторном изучении, закреплении темы, либо о продолжении изучения темы.</a:t>
            </a:r>
            <a:endParaRPr lang="ru-RU" sz="1600" dirty="0">
              <a:solidFill>
                <a:prstClr val="black"/>
              </a:solidFill>
              <a:latin typeface="Bookman Old Style" panose="02050604050505020204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3736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5"/>
            <a:ext cx="8208912" cy="59129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375"/>
              </a:spcBef>
              <a:spcAft>
                <a:spcPts val="375"/>
              </a:spcAft>
            </a:pPr>
            <a:r>
              <a:rPr lang="ru-RU" b="1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 </a:t>
            </a:r>
            <a:r>
              <a:rPr lang="ru-RU" b="1" dirty="0">
                <a:solidFill>
                  <a:srgbClr val="2C2F9E"/>
                </a:solidFill>
                <a:latin typeface="Helvetica"/>
                <a:ea typeface="Times New Roman"/>
                <a:cs typeface="Times New Roman"/>
              </a:rPr>
              <a:t>Индекс-карточки</a:t>
            </a:r>
            <a:endParaRPr lang="ru-RU" sz="2000" dirty="0">
              <a:solidFill>
                <a:srgbClr val="2C2F9E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Описание:</a:t>
            </a:r>
            <a:b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</a:br>
            <a:r>
              <a:rPr lang="ru-RU" dirty="0" smtClean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•Педагог периодически </a:t>
            </a:r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раздает обучающимся карточки с заданиями на обеих их сторонах:</a:t>
            </a:r>
            <a:b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</a:br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• 1-ая сторона. Перечислите основные мысли и идеи из изученного материала (раздела, темы) </a:t>
            </a:r>
            <a:r>
              <a:rPr lang="ru-RU" dirty="0" smtClean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и обобщите </a:t>
            </a:r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их.</a:t>
            </a:r>
            <a:b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</a:br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• 2-ая сторона. Определите, какой материал вы не поняли в изученной </a:t>
            </a:r>
            <a:r>
              <a:rPr lang="ru-RU" dirty="0" smtClean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теме и </a:t>
            </a:r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сформулируйте вопросы.</a:t>
            </a:r>
            <a:b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</a:br>
            <a:endParaRPr lang="ru-RU" dirty="0" smtClean="0">
              <a:solidFill>
                <a:srgbClr val="333333"/>
              </a:solidFill>
              <a:latin typeface="Helvetica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Оцениваемые </a:t>
            </a:r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результаты:</a:t>
            </a:r>
            <a:b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</a:br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• предметные.</a:t>
            </a:r>
            <a:b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</a:br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Кто проводит оценивание:</a:t>
            </a:r>
            <a:b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</a:br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• </a:t>
            </a:r>
            <a:r>
              <a:rPr lang="ru-RU" dirty="0" smtClean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педагог , </a:t>
            </a:r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учащиеся (самооценка).</a:t>
            </a:r>
            <a:b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</a:br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Цель проведения:</a:t>
            </a:r>
            <a:b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</a:br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• анализ трудностей, возникших у обучающихся в результате изучения темы; </a:t>
            </a:r>
            <a:r>
              <a:rPr lang="ru-RU" dirty="0" smtClean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повторение материала</a:t>
            </a:r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>, необходимого для повторного объяснения, повторения, закрепления.</a:t>
            </a:r>
            <a:b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</a:br>
            <a:endParaRPr lang="ru-RU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129395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54001"/>
            <a:ext cx="8640960" cy="3258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375"/>
              </a:spcBef>
              <a:spcAft>
                <a:spcPts val="375"/>
              </a:spcAft>
            </a:pPr>
            <a:r>
              <a:rPr lang="ru-RU" sz="1600" b="1" dirty="0" err="1" smtClean="0">
                <a:solidFill>
                  <a:srgbClr val="2C2F9E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Метапознавательное</a:t>
            </a:r>
            <a:r>
              <a:rPr lang="ru-RU" sz="1600" b="1" dirty="0" smtClean="0">
                <a:solidFill>
                  <a:srgbClr val="2C2F9E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 </a:t>
            </a:r>
            <a:r>
              <a:rPr lang="ru-RU" sz="1600" b="1" dirty="0">
                <a:solidFill>
                  <a:srgbClr val="2C2F9E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интервью</a:t>
            </a:r>
            <a:endParaRPr lang="ru-RU" sz="1600" dirty="0">
              <a:solidFill>
                <a:srgbClr val="2C2F9E"/>
              </a:solidFill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Описание:</a:t>
            </a:r>
            <a:br>
              <a:rPr lang="ru-RU" sz="1400" dirty="0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</a:br>
            <a:r>
              <a:rPr lang="ru-RU" sz="1400" dirty="0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• учащегося просят обдумать сделанное задание и вслух объяснить, как он выполнял </a:t>
            </a:r>
            <a:r>
              <a:rPr lang="ru-RU" sz="1400" dirty="0" smtClean="0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и почему </a:t>
            </a:r>
            <a:r>
              <a:rPr lang="ru-RU" sz="1400" dirty="0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именно так. Данный вид оценивания проводится в устной форме.</a:t>
            </a:r>
            <a:br>
              <a:rPr lang="ru-RU" sz="1400" dirty="0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</a:br>
            <a:r>
              <a:rPr lang="ru-RU" sz="1400" dirty="0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Оцениваемые результаты:</a:t>
            </a:r>
            <a:br>
              <a:rPr lang="ru-RU" sz="1400" dirty="0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</a:br>
            <a:r>
              <a:rPr lang="ru-RU" sz="1400" dirty="0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• предметные и </a:t>
            </a:r>
            <a:r>
              <a:rPr lang="ru-RU" sz="1400" dirty="0" err="1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метапредметные</a:t>
            </a:r>
            <a:r>
              <a:rPr lang="ru-RU" sz="1400" dirty="0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.</a:t>
            </a:r>
            <a:br>
              <a:rPr lang="ru-RU" sz="1400" dirty="0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</a:br>
            <a:r>
              <a:rPr lang="ru-RU" sz="1400" dirty="0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Кто проводит оценивание:</a:t>
            </a:r>
            <a:br>
              <a:rPr lang="ru-RU" sz="1400" dirty="0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</a:br>
            <a:r>
              <a:rPr lang="ru-RU" sz="1400" dirty="0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• </a:t>
            </a:r>
            <a:r>
              <a:rPr lang="ru-RU" sz="1400" dirty="0" smtClean="0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педагог, </a:t>
            </a:r>
            <a:r>
              <a:rPr lang="ru-RU" sz="1400" dirty="0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учащиеся (</a:t>
            </a:r>
            <a:r>
              <a:rPr lang="ru-RU" sz="1400" dirty="0" err="1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взаимооценка</a:t>
            </a:r>
            <a:r>
              <a:rPr lang="ru-RU" sz="1400" dirty="0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).</a:t>
            </a:r>
            <a:br>
              <a:rPr lang="ru-RU" sz="1400" dirty="0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</a:br>
            <a:r>
              <a:rPr lang="ru-RU" sz="1400" dirty="0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Цель проведения:</a:t>
            </a:r>
            <a:br>
              <a:rPr lang="ru-RU" sz="1400" dirty="0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</a:br>
            <a:r>
              <a:rPr lang="ru-RU" sz="1400" dirty="0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• цель интервью </a:t>
            </a:r>
            <a:r>
              <a:rPr lang="ru-RU" sz="1400" dirty="0" err="1" smtClean="0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дляпедагога</a:t>
            </a:r>
            <a:r>
              <a:rPr lang="ru-RU" sz="1400" dirty="0" smtClean="0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 – </a:t>
            </a:r>
            <a:r>
              <a:rPr lang="ru-RU" sz="1400" dirty="0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выслушать учащегося и понять ход его мыслей. В </a:t>
            </a:r>
            <a:r>
              <a:rPr lang="ru-RU" sz="1400" dirty="0" smtClean="0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ходе ответа ребенка педагог </a:t>
            </a:r>
            <a:r>
              <a:rPr lang="ru-RU" sz="1400" dirty="0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понимает, в каком месте своего </a:t>
            </a:r>
            <a:r>
              <a:rPr lang="ru-RU" sz="1400" dirty="0" smtClean="0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объяснения обучающийся делает ошибку</a:t>
            </a:r>
            <a:r>
              <a:rPr lang="ru-RU" sz="1400" dirty="0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.</a:t>
            </a:r>
            <a: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  <a:t/>
            </a:r>
            <a:br>
              <a:rPr lang="ru-RU" dirty="0">
                <a:solidFill>
                  <a:srgbClr val="333333"/>
                </a:solidFill>
                <a:latin typeface="Helvetica"/>
                <a:ea typeface="Times New Roman"/>
                <a:cs typeface="Times New Roman"/>
              </a:rPr>
            </a:br>
            <a:endParaRPr lang="ru-RU" sz="2000" dirty="0"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3212976"/>
            <a:ext cx="8280920" cy="2976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375"/>
              </a:spcBef>
              <a:spcAft>
                <a:spcPts val="375"/>
              </a:spcAft>
            </a:pPr>
            <a:r>
              <a:rPr lang="ru-RU" sz="1400" b="1" dirty="0">
                <a:solidFill>
                  <a:srgbClr val="2C2F9E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Измерение температуры</a:t>
            </a:r>
            <a:endParaRPr lang="ru-RU" sz="1400" dirty="0">
              <a:solidFill>
                <a:srgbClr val="2C2F9E"/>
              </a:solidFill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r>
              <a:rPr lang="ru-RU" sz="1400" dirty="0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Описание:</a:t>
            </a:r>
            <a:br>
              <a:rPr lang="ru-RU" sz="1400" dirty="0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</a:br>
            <a:r>
              <a:rPr lang="ru-RU" sz="1400" dirty="0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• для проведения этого вида оценивания учитель останавливает ход урока и задает </a:t>
            </a:r>
            <a:r>
              <a:rPr lang="ru-RU" sz="1400" dirty="0" smtClean="0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учащимся вопрос </a:t>
            </a:r>
            <a:r>
              <a:rPr lang="ru-RU" sz="1400" dirty="0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«Что мы делаем?».</a:t>
            </a:r>
            <a:br>
              <a:rPr lang="ru-RU" sz="1400" dirty="0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</a:br>
            <a:r>
              <a:rPr lang="ru-RU" sz="1400" dirty="0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Оцениваемые результаты</a:t>
            </a:r>
            <a:r>
              <a:rPr lang="ru-RU" sz="1400" dirty="0" smtClean="0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:• </a:t>
            </a:r>
            <a:r>
              <a:rPr lang="ru-RU" sz="1400" dirty="0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предметные и </a:t>
            </a:r>
            <a:r>
              <a:rPr lang="ru-RU" sz="1400" dirty="0" err="1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метапредметные</a:t>
            </a:r>
            <a:r>
              <a:rPr lang="ru-RU" sz="1400" dirty="0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.</a:t>
            </a:r>
            <a:br>
              <a:rPr lang="ru-RU" sz="1400" dirty="0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</a:br>
            <a:r>
              <a:rPr lang="ru-RU" sz="1400" dirty="0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Кто проводит оценивание:</a:t>
            </a:r>
            <a:br>
              <a:rPr lang="ru-RU" sz="1400" dirty="0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</a:br>
            <a:r>
              <a:rPr lang="ru-RU" sz="1400" dirty="0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• </a:t>
            </a:r>
            <a:r>
              <a:rPr lang="ru-RU" sz="1400" dirty="0" smtClean="0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педагог, </a:t>
            </a:r>
            <a:r>
              <a:rPr lang="ru-RU" sz="1400" dirty="0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учащиеся (</a:t>
            </a:r>
            <a:r>
              <a:rPr lang="ru-RU" sz="1400" dirty="0" err="1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взаимооценка</a:t>
            </a:r>
            <a:r>
              <a:rPr lang="ru-RU" sz="1400" dirty="0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)</a:t>
            </a:r>
            <a:br>
              <a:rPr lang="ru-RU" sz="1400" dirty="0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</a:br>
            <a:r>
              <a:rPr lang="ru-RU" sz="1400" dirty="0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Цель проведения:</a:t>
            </a:r>
            <a:br>
              <a:rPr lang="ru-RU" sz="1400" dirty="0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</a:br>
            <a:r>
              <a:rPr lang="ru-RU" sz="1400" dirty="0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• данный метод используется для выявления того, насколько правильно ученики </a:t>
            </a:r>
            <a:r>
              <a:rPr lang="ru-RU" sz="1400" dirty="0" smtClean="0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выполняют задание</a:t>
            </a:r>
            <a:r>
              <a:rPr lang="ru-RU" sz="1400" dirty="0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. Ответив на вопрос, учащиеся предоставляют информацию об уровне понимания </a:t>
            </a:r>
            <a:r>
              <a:rPr lang="ru-RU" sz="1400" dirty="0" smtClean="0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сути задания </a:t>
            </a:r>
            <a:r>
              <a:rPr lang="ru-RU" sz="1400" dirty="0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или процесса его выполнения. Такое оценивание позволяет исключить </a:t>
            </a:r>
            <a:r>
              <a:rPr lang="ru-RU" sz="1400" dirty="0" smtClean="0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случайные правильные </a:t>
            </a:r>
            <a:r>
              <a:rPr lang="ru-RU" sz="1400" dirty="0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ответы, полученные в результате угадывания или списывания. Данный </a:t>
            </a:r>
            <a:r>
              <a:rPr lang="ru-RU" sz="1400" dirty="0" smtClean="0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вид работы </a:t>
            </a:r>
            <a:r>
              <a:rPr lang="ru-RU" sz="1400" dirty="0">
                <a:solidFill>
                  <a:srgbClr val="333333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выполняется в устной форме</a:t>
            </a:r>
            <a:endParaRPr lang="ru-RU" sz="1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9691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7"/>
            <a:ext cx="8064896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2C2F9E"/>
                </a:solidFill>
                <a:latin typeface="Bookman Old Style" panose="02050604050505020204" pitchFamily="18" charset="0"/>
              </a:rPr>
              <a:t>Рекомендации </a:t>
            </a:r>
            <a:r>
              <a:rPr lang="ru-RU" sz="1600" b="1" dirty="0" smtClean="0">
                <a:solidFill>
                  <a:srgbClr val="2C2F9E"/>
                </a:solidFill>
                <a:latin typeface="Bookman Old Style" panose="02050604050505020204" pitchFamily="18" charset="0"/>
              </a:rPr>
              <a:t>педагогу</a:t>
            </a:r>
            <a:endParaRPr lang="ru-RU" sz="1600" dirty="0">
              <a:solidFill>
                <a:srgbClr val="2C2F9E"/>
              </a:solidFill>
              <a:latin typeface="Bookman Old Style" panose="020506040505050202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Bookman Old Style" panose="02050604050505020204" pitchFamily="18" charset="0"/>
              </a:rPr>
              <a:t>Будьте уверены, что каждый </a:t>
            </a:r>
            <a:r>
              <a:rPr lang="ru-RU" sz="1600" dirty="0" smtClean="0">
                <a:latin typeface="Bookman Old Style" panose="02050604050505020204" pitchFamily="18" charset="0"/>
              </a:rPr>
              <a:t>обучающийся у вас ребенок, </a:t>
            </a:r>
            <a:r>
              <a:rPr lang="ru-RU" sz="1600" dirty="0">
                <a:latin typeface="Bookman Old Style" panose="02050604050505020204" pitchFamily="18" charset="0"/>
              </a:rPr>
              <a:t>может стать лучше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Bookman Old Style" panose="02050604050505020204" pitchFamily="18" charset="0"/>
              </a:rPr>
              <a:t>Создавайте среду, способствующую партнёрству </a:t>
            </a:r>
            <a:r>
              <a:rPr lang="ru-RU" sz="1600" dirty="0" smtClean="0">
                <a:latin typeface="Bookman Old Style" panose="02050604050505020204" pitchFamily="18" charset="0"/>
              </a:rPr>
              <a:t>педагога </a:t>
            </a:r>
            <a:r>
              <a:rPr lang="ru-RU" sz="1600" dirty="0">
                <a:latin typeface="Bookman Old Style" panose="02050604050505020204" pitchFamily="18" charset="0"/>
              </a:rPr>
              <a:t>и </a:t>
            </a:r>
            <a:r>
              <a:rPr lang="ru-RU" sz="1600" dirty="0" smtClean="0">
                <a:latin typeface="Bookman Old Style" panose="02050604050505020204" pitchFamily="18" charset="0"/>
              </a:rPr>
              <a:t>обучающихся </a:t>
            </a:r>
            <a:endParaRPr lang="ru-RU" sz="1600" dirty="0">
              <a:latin typeface="Bookman Old Style" panose="020506040505050202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Bookman Old Style" panose="02050604050505020204" pitchFamily="18" charset="0"/>
              </a:rPr>
              <a:t>Используйте оценивание, чтобы получать информацию об учении и преподавании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Bookman Old Style" panose="02050604050505020204" pitchFamily="18" charset="0"/>
              </a:rPr>
              <a:t>Обсуждайте с учениками результаты оценивания и вместе устанавливайте ясные и достижимые </a:t>
            </a:r>
            <a:r>
              <a:rPr lang="ru-RU" sz="1600" dirty="0" smtClean="0">
                <a:latin typeface="Bookman Old Style" panose="02050604050505020204" pitchFamily="18" charset="0"/>
              </a:rPr>
              <a:t>учебные, творческие цели</a:t>
            </a:r>
            <a:endParaRPr lang="ru-RU" sz="1600" dirty="0">
              <a:latin typeface="Bookman Old Style" panose="020506040505050202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Bookman Old Style" panose="02050604050505020204" pitchFamily="18" charset="0"/>
              </a:rPr>
              <a:t>Используйте обратную связь, помогая </a:t>
            </a:r>
            <a:r>
              <a:rPr lang="ru-RU" sz="1600" dirty="0" smtClean="0">
                <a:latin typeface="Bookman Old Style" panose="02050604050505020204" pitchFamily="18" charset="0"/>
              </a:rPr>
              <a:t>обучающимся </a:t>
            </a:r>
            <a:r>
              <a:rPr lang="ru-RU" sz="1600" dirty="0">
                <a:latin typeface="Bookman Old Style" panose="02050604050505020204" pitchFamily="18" charset="0"/>
              </a:rPr>
              <a:t>определить свои следующие шаги и то, как их осуществить</a:t>
            </a:r>
          </a:p>
          <a:p>
            <a:r>
              <a:rPr lang="ru-RU" dirty="0"/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3429000"/>
            <a:ext cx="8604448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2C2F9E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Список литературы:</a:t>
            </a:r>
            <a:endParaRPr lang="ru-RU" sz="1400" b="1" dirty="0">
              <a:solidFill>
                <a:srgbClr val="2C2F9E"/>
              </a:solidFill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1400" dirty="0" err="1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Пинская</a:t>
            </a:r>
            <a:r>
              <a:rPr lang="ru-RU" sz="14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 М.А. Формирующее оценивание: оценивание в классе: учеб. пособие / М.А. </a:t>
            </a:r>
            <a:r>
              <a:rPr lang="ru-RU" sz="1400" dirty="0" err="1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Пинская</a:t>
            </a:r>
            <a:r>
              <a:rPr lang="ru-RU" sz="14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. – М.: Логос, 2010. – 264 с.</a:t>
            </a:r>
            <a:endParaRPr lang="ru-RU" sz="1400" dirty="0"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14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Логвина И., Рождественская Л. Инструменты формирующего оценивания деятельности учителя-предметника: пособие для учителя/ И. Логвина, Л. Рождественская. - </a:t>
            </a:r>
            <a:r>
              <a:rPr lang="ru-RU" sz="1400" dirty="0" err="1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Narva</a:t>
            </a:r>
            <a:r>
              <a:rPr lang="ru-RU" sz="14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 2012. – </a:t>
            </a:r>
            <a:endParaRPr lang="ru-RU" sz="1400" dirty="0" smtClean="0"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14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Формирующее оценивание– обучение для будущего: типы оценивания. –</a:t>
            </a:r>
            <a:endParaRPr lang="ru-RU" sz="1400" dirty="0" smtClean="0"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14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http</a:t>
            </a:r>
            <a:r>
              <a:rPr lang="ru-RU" sz="14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://educate.intel.com/ru/AssessingProjects/OverviewAndBenefits/FormativeAssessment/</a:t>
            </a:r>
            <a:endParaRPr lang="ru-RU" sz="1400" dirty="0"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14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 </a:t>
            </a:r>
            <a:r>
              <a:rPr lang="ru-RU" sz="14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Технологии </a:t>
            </a:r>
            <a:r>
              <a:rPr lang="ru-RU" sz="14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и методики формирующего оценивания,</a:t>
            </a:r>
            <a:endParaRPr lang="ru-RU" sz="1400" dirty="0"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14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http://educate.intel.com/ru/AssessingProjects/AssessmentStrategies/</a:t>
            </a:r>
            <a:endParaRPr lang="ru-RU" sz="1400" dirty="0">
              <a:latin typeface="Bookman Old Style" panose="02050604050505020204" pitchFamily="18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ru-RU" sz="14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Шамова </a:t>
            </a:r>
            <a:r>
              <a:rPr lang="ru-RU" sz="1400" dirty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Т.И. Современные средства </a:t>
            </a:r>
            <a:r>
              <a:rPr lang="ru-RU" sz="1400" dirty="0" smtClean="0">
                <a:solidFill>
                  <a:srgbClr val="000000"/>
                </a:solidFill>
                <a:latin typeface="Bookman Old Style" panose="02050604050505020204" pitchFamily="18" charset="0"/>
                <a:ea typeface="Times New Roman"/>
                <a:cs typeface="Times New Roman"/>
              </a:rPr>
              <a:t>оценивания </a:t>
            </a:r>
            <a:endParaRPr lang="ru-RU" sz="1400" dirty="0">
              <a:latin typeface="Bookman Old Style" panose="02050604050505020204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3517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2700" dirty="0" smtClean="0">
                <a:latin typeface="Bookman Old Style" panose="02050604050505020204" pitchFamily="18" charset="0"/>
              </a:rPr>
              <a:t>Формирующее оценивание происходит в ходе обучения и является его частью. Его можно рассматривать как текущее оценивание, диагностическое – это  «оценивание для обучения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latin typeface="Bookman Old Style" panose="02050604050505020204" pitchFamily="18" charset="0"/>
              </a:rPr>
              <a:t/>
            </a:r>
            <a:br>
              <a:rPr lang="ru-RU" dirty="0">
                <a:latin typeface="Bookman Old Style" panose="02050604050505020204" pitchFamily="18" charset="0"/>
              </a:rPr>
            </a:br>
            <a:r>
              <a:rPr lang="ru-RU" dirty="0">
                <a:latin typeface="Bookman Old Style" panose="02050604050505020204" pitchFamily="18" charset="0"/>
              </a:rPr>
              <a:t>         </a:t>
            </a:r>
            <a:r>
              <a:rPr lang="ru-RU" b="1" dirty="0">
                <a:latin typeface="Bookman Old Style" panose="02050604050505020204" pitchFamily="18" charset="0"/>
              </a:rPr>
              <a:t>Формирующее оценивание </a:t>
            </a:r>
            <a:r>
              <a:rPr lang="ru-RU" dirty="0">
                <a:latin typeface="Bookman Old Style" panose="02050604050505020204" pitchFamily="18" charset="0"/>
              </a:rPr>
              <a:t>– это процесс обнаружения и интерпретации данных, которые позволяют </a:t>
            </a:r>
            <a:r>
              <a:rPr lang="ru-RU" dirty="0" smtClean="0">
                <a:latin typeface="Bookman Old Style" panose="02050604050505020204" pitchFamily="18" charset="0"/>
              </a:rPr>
              <a:t>и педагогу и обучаемому понять </a:t>
            </a:r>
            <a:r>
              <a:rPr lang="ru-RU" dirty="0">
                <a:latin typeface="Bookman Old Style" panose="02050604050505020204" pitchFamily="18" charset="0"/>
              </a:rPr>
              <a:t>в каком направлении он движется , насколько далеко он продвинулся и как ему помочь улучшить свои результаты. </a:t>
            </a:r>
            <a:endParaRPr lang="ru-RU" dirty="0" smtClean="0">
              <a:latin typeface="Bookman Old Style" panose="02050604050505020204" pitchFamily="18" charset="0"/>
            </a:endParaRPr>
          </a:p>
          <a:p>
            <a:r>
              <a:rPr lang="ru-RU" dirty="0" smtClean="0">
                <a:latin typeface="Bookman Old Style" panose="02050604050505020204" pitchFamily="18" charset="0"/>
              </a:rPr>
              <a:t>В </a:t>
            </a:r>
            <a:r>
              <a:rPr lang="ru-RU" dirty="0">
                <a:latin typeface="Bookman Old Style" panose="02050604050505020204" pitchFamily="18" charset="0"/>
              </a:rPr>
              <a:t>то же время, это </a:t>
            </a:r>
            <a:r>
              <a:rPr lang="ru-RU" dirty="0" smtClean="0">
                <a:latin typeface="Bookman Old Style" panose="02050604050505020204" pitchFamily="18" charset="0"/>
              </a:rPr>
              <a:t>и педагогу </a:t>
            </a:r>
            <a:r>
              <a:rPr lang="ru-RU" dirty="0">
                <a:latin typeface="Bookman Old Style" panose="02050604050505020204" pitchFamily="18" charset="0"/>
              </a:rPr>
              <a:t>позволяет понять, достаточно ли удачные формы и методы обучения </a:t>
            </a:r>
            <a:r>
              <a:rPr lang="ru-RU" dirty="0" smtClean="0">
                <a:latin typeface="Bookman Old Style" panose="02050604050505020204" pitchFamily="18" charset="0"/>
              </a:rPr>
              <a:t>он  использует </a:t>
            </a:r>
            <a:r>
              <a:rPr lang="ru-RU" dirty="0">
                <a:latin typeface="Bookman Old Style" panose="02050604050505020204" pitchFamily="18" charset="0"/>
              </a:rPr>
              <a:t>в работе с конкретными детьми или необходимо что-то менять в своей деятельности.</a:t>
            </a:r>
            <a:br>
              <a:rPr lang="ru-RU" dirty="0">
                <a:latin typeface="Bookman Old Style" panose="02050604050505020204" pitchFamily="18" charset="0"/>
              </a:rPr>
            </a:br>
            <a:endParaRPr lang="ru-RU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13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rgbClr val="2C2F9E"/>
                </a:solidFill>
                <a:latin typeface="Bookman Old Style" panose="02050604050505020204" pitchFamily="18" charset="0"/>
              </a:rPr>
              <a:t>Можем ли мы оценить всех одинаково</a:t>
            </a:r>
            <a:r>
              <a:rPr lang="ru-RU" sz="2700" dirty="0">
                <a:solidFill>
                  <a:srgbClr val="2C2F9E"/>
                </a:solidFill>
                <a:latin typeface="Bookman Old Style" panose="02050604050505020204" pitchFamily="18" charset="0"/>
              </a:rPr>
              <a:t>?</a:t>
            </a:r>
            <a:r>
              <a:rPr lang="ru-RU" dirty="0">
                <a:solidFill>
                  <a:srgbClr val="2C2F9E"/>
                </a:solidFill>
              </a:rPr>
              <a:t/>
            </a:r>
            <a:br>
              <a:rPr lang="ru-RU" dirty="0">
                <a:solidFill>
                  <a:srgbClr val="2C2F9E"/>
                </a:solidFill>
              </a:rPr>
            </a:br>
            <a:endParaRPr lang="ru-RU" dirty="0">
              <a:solidFill>
                <a:srgbClr val="2C2F9E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196752"/>
            <a:ext cx="6400800" cy="4442048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Есть </a:t>
            </a:r>
            <a:r>
              <a:rPr lang="ru-RU" dirty="0">
                <a:solidFill>
                  <a:schemeClr val="tx1"/>
                </a:solidFill>
                <a:latin typeface="Bookman Old Style" panose="02050604050505020204" pitchFamily="18" charset="0"/>
              </a:rPr>
              <a:t>Два пути: оценка каждого </a:t>
            </a:r>
            <a:r>
              <a:rPr lang="ru-RU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обучающегося </a:t>
            </a:r>
            <a:r>
              <a:rPr lang="ru-RU" dirty="0">
                <a:solidFill>
                  <a:schemeClr val="tx1"/>
                </a:solidFill>
                <a:latin typeface="Bookman Old Style" panose="02050604050505020204" pitchFamily="18" charset="0"/>
              </a:rPr>
              <a:t>с эталоном или критериями оценивания (внешнее оценивание) и оценка индивидуальных достижений каждого учащегося( внутреннее или формирующее оценивание)</a:t>
            </a:r>
          </a:p>
          <a:p>
            <a:pPr algn="l"/>
            <a:r>
              <a:rPr lang="ru-RU" b="1" i="1" dirty="0">
                <a:solidFill>
                  <a:schemeClr val="tx1"/>
                </a:solidFill>
                <a:latin typeface="Bookman Old Style" panose="02050604050505020204" pitchFamily="18" charset="0"/>
              </a:rPr>
              <a:t>Формирующее оценивание </a:t>
            </a:r>
            <a:r>
              <a:rPr lang="ru-RU" b="1" i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formativ</a:t>
            </a:r>
            <a:endParaRPr lang="ru-RU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l"/>
            <a:r>
              <a:rPr lang="ru-RU" dirty="0">
                <a:solidFill>
                  <a:schemeClr val="tx1"/>
                </a:solidFill>
                <a:latin typeface="Bookman Old Style" panose="02050604050505020204" pitchFamily="18" charset="0"/>
              </a:rPr>
              <a:t>Оценка применяется для получения данных о текущем состоянии для определения ближайших шагов в направлении улучшения</a:t>
            </a:r>
          </a:p>
          <a:p>
            <a:pPr algn="l"/>
            <a:r>
              <a:rPr lang="ru-RU" b="1" i="1" dirty="0">
                <a:solidFill>
                  <a:schemeClr val="tx1"/>
                </a:solidFill>
                <a:latin typeface="Bookman Old Style" panose="02050604050505020204" pitchFamily="18" charset="0"/>
              </a:rPr>
              <a:t>Итоговое оценивание </a:t>
            </a:r>
            <a:r>
              <a:rPr lang="ru-RU" b="1" i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summativ</a:t>
            </a:r>
            <a:endParaRPr lang="ru-RU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l"/>
            <a:r>
              <a:rPr lang="ru-RU" dirty="0">
                <a:solidFill>
                  <a:schemeClr val="tx1"/>
                </a:solidFill>
                <a:latin typeface="Bookman Old Style" panose="02050604050505020204" pitchFamily="18" charset="0"/>
              </a:rPr>
              <a:t>Оценка применяется для определения количества изученного материала за пройденный период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930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504055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Bookman Old Style" panose="02050604050505020204" pitchFamily="18" charset="0"/>
              </a:rPr>
              <a:t/>
            </a:r>
            <a:br>
              <a:rPr lang="ru-RU" sz="2400" dirty="0" smtClean="0">
                <a:latin typeface="Bookman Old Style" panose="02050604050505020204" pitchFamily="18" charset="0"/>
              </a:rPr>
            </a:br>
            <a:r>
              <a:rPr lang="ru-RU" sz="2400" dirty="0" smtClean="0">
                <a:latin typeface="Bookman Old Style" panose="02050604050505020204" pitchFamily="18" charset="0"/>
              </a:rPr>
              <a:t>Различия между двумя видами оценивания</a:t>
            </a:r>
            <a:br>
              <a:rPr lang="ru-RU" sz="2400" dirty="0" smtClean="0">
                <a:latin typeface="Bookman Old Style" panose="02050604050505020204" pitchFamily="18" charset="0"/>
              </a:rPr>
            </a:br>
            <a:endParaRPr lang="ru-RU" sz="2400" dirty="0">
              <a:latin typeface="Bookman Old Style" panose="0205060405050502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124744"/>
            <a:ext cx="7920880" cy="451405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78117"/>
              </p:ext>
            </p:extLst>
          </p:nvPr>
        </p:nvGraphicFramePr>
        <p:xfrm>
          <a:off x="1115615" y="1268760"/>
          <a:ext cx="6552010" cy="4397821"/>
        </p:xfrm>
        <a:graphic>
          <a:graphicData uri="http://schemas.openxmlformats.org/drawingml/2006/table">
            <a:tbl>
              <a:tblPr firstRow="1" firstCol="1" bandRow="1"/>
              <a:tblGrid>
                <a:gridCol w="1082977"/>
                <a:gridCol w="2664123"/>
                <a:gridCol w="2804910"/>
              </a:tblGrid>
              <a:tr h="4487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50" b="1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Признаки сравнения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50" b="1" i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формирующее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50" b="1" i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суммативное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457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цель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мотивирование учащегося на дальнейшее обучение, планирование целей и путей их достижения.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определение соответствия знаний учащихся нормам и требованиям стандартов обучения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констатация факта обученности учащихся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97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Время проведения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Непрерывно, в ходе обучения, когда анализируются знания, умения, ценностные установки, а также коммуникативные умения учащегося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по итогам прохождения определенного блока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838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Шкала оценивания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Разработана совместно с учащимися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используется общепринятая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шкала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оценивания. </a:t>
                      </a:r>
                      <a:b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</a:b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219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Кем проводится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самими участниками образовательного процесса и с той частотой, которая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необходима педагогу и 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учащимся для достижения целей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75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внешними органами согласно тем или иным нормативным документам.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117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rgbClr val="2C2F9E"/>
                </a:solidFill>
                <a:latin typeface="Bookman Old Style" panose="02050604050505020204" pitchFamily="18" charset="0"/>
              </a:rPr>
              <a:t>Формирующее оценивание </a:t>
            </a:r>
            <a:r>
              <a:rPr lang="ru-RU" sz="2000" dirty="0" smtClean="0">
                <a:solidFill>
                  <a:srgbClr val="2C2F9E"/>
                </a:solidFill>
                <a:latin typeface="Bookman Old Style" panose="02050604050505020204" pitchFamily="18" charset="0"/>
              </a:rPr>
              <a:t>– это </a:t>
            </a:r>
            <a:r>
              <a:rPr lang="ru-RU" sz="2000" dirty="0" err="1" smtClean="0">
                <a:solidFill>
                  <a:srgbClr val="2C2F9E"/>
                </a:solidFill>
                <a:latin typeface="Bookman Old Style" panose="02050604050505020204" pitchFamily="18" charset="0"/>
              </a:rPr>
              <a:t>это</a:t>
            </a:r>
            <a:r>
              <a:rPr lang="ru-RU" sz="2000" dirty="0" smtClean="0">
                <a:solidFill>
                  <a:srgbClr val="2C2F9E"/>
                </a:solidFill>
                <a:latin typeface="Bookman Old Style" panose="02050604050505020204" pitchFamily="18" charset="0"/>
              </a:rPr>
              <a:t> целенаправленный непрерывный процесс наблюдения за учением обучающегося. Оно основывается на оценивании в соответствии с критериями и предполагает обратную связь.</a:t>
            </a:r>
            <a:endParaRPr lang="ru-RU" sz="2000" dirty="0">
              <a:solidFill>
                <a:srgbClr val="2C2F9E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92888" cy="3865984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Система формирующего оценивания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:</a:t>
            </a:r>
          </a:p>
          <a:p>
            <a:pPr lvl="0" algn="l"/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Настроена на оценку 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индивидуального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 прогресса;</a:t>
            </a:r>
          </a:p>
          <a:p>
            <a:pPr lvl="0" algn="l"/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Основана на максимально прозрачных и заранее объявленных 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критериях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;</a:t>
            </a:r>
          </a:p>
          <a:p>
            <a:pPr lvl="0" algn="l"/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Включает </a:t>
            </a:r>
            <a:r>
              <a:rPr lang="ru-RU" sz="2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самого 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обучающегося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 в процесс оценивания (с целью повышения его мотивации и самостоятельности);</a:t>
            </a:r>
          </a:p>
          <a:p>
            <a:pPr lvl="0" algn="l"/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Доступна и прозрачная для всех участников образовательного процесса: 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ученика, </a:t>
            </a:r>
            <a:r>
              <a:rPr lang="ru-RU" sz="20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педагога, 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родителей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;</a:t>
            </a:r>
          </a:p>
          <a:p>
            <a:pPr lvl="0" algn="l"/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Показывает 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динамику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 образовательных достижений </a:t>
            </a:r>
            <a:r>
              <a:rPr lang="ru-RU" sz="2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обучающегося 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с учетом уровня обучаемости данного </a:t>
            </a:r>
            <a:r>
              <a:rPr lang="ru-RU" sz="2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коллектива  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и качества создаваемых </a:t>
            </a:r>
            <a:r>
              <a:rPr lang="ru-RU" sz="20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педагогом условий 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</a:rPr>
              <a:t>обучения.</a:t>
            </a:r>
          </a:p>
          <a:p>
            <a:pPr algn="l"/>
            <a:endParaRPr lang="ru-RU" sz="2000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12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792087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2C2F9E"/>
                </a:solidFill>
                <a:latin typeface="Bookman Old Style" panose="02050604050505020204" pitchFamily="18" charset="0"/>
              </a:rPr>
              <a:t>С чего начать?</a:t>
            </a:r>
            <a:endParaRPr lang="ru-RU" sz="3200" dirty="0">
              <a:solidFill>
                <a:srgbClr val="2C2F9E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340768"/>
            <a:ext cx="7128792" cy="4896544"/>
          </a:xfrm>
        </p:spPr>
        <p:txBody>
          <a:bodyPr>
            <a:normAutofit fontScale="77500" lnSpcReduction="20000"/>
          </a:bodyPr>
          <a:lstStyle/>
          <a:p>
            <a:pPr lvl="0" algn="l"/>
            <a:r>
              <a:rPr lang="ru-RU" sz="3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1. Определение </a:t>
            </a:r>
            <a:r>
              <a:rPr lang="ru-RU" sz="3400" dirty="0">
                <a:solidFill>
                  <a:schemeClr val="tx1"/>
                </a:solidFill>
                <a:latin typeface="Bookman Old Style" panose="02050604050505020204" pitchFamily="18" charset="0"/>
              </a:rPr>
              <a:t>цели и планируемых результатов обучения</a:t>
            </a:r>
          </a:p>
          <a:p>
            <a:pPr lvl="0" algn="l"/>
            <a:r>
              <a:rPr lang="ru-RU" sz="3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2. Разработка </a:t>
            </a:r>
            <a:r>
              <a:rPr lang="ru-RU" sz="3400" dirty="0">
                <a:solidFill>
                  <a:schemeClr val="tx1"/>
                </a:solidFill>
                <a:latin typeface="Bookman Old Style" panose="02050604050505020204" pitchFamily="18" charset="0"/>
              </a:rPr>
              <a:t>совместных </a:t>
            </a:r>
            <a:r>
              <a:rPr lang="ru-RU" sz="3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педагог </a:t>
            </a:r>
            <a:r>
              <a:rPr lang="ru-RU" sz="3400" dirty="0">
                <a:solidFill>
                  <a:schemeClr val="tx1"/>
                </a:solidFill>
                <a:latin typeface="Bookman Old Style" panose="02050604050505020204" pitchFamily="18" charset="0"/>
              </a:rPr>
              <a:t>– учащиеся критериев</a:t>
            </a:r>
          </a:p>
          <a:p>
            <a:pPr lvl="0" algn="l"/>
            <a:r>
              <a:rPr lang="ru-RU" sz="3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3. Организация </a:t>
            </a:r>
            <a:r>
              <a:rPr lang="ru-RU" sz="3400" dirty="0">
                <a:solidFill>
                  <a:schemeClr val="tx1"/>
                </a:solidFill>
                <a:latin typeface="Bookman Old Style" panose="02050604050505020204" pitchFamily="18" charset="0"/>
              </a:rPr>
              <a:t>деятельности учащихся по достижению планируемого результата</a:t>
            </a:r>
          </a:p>
          <a:p>
            <a:pPr lvl="0" algn="l"/>
            <a:r>
              <a:rPr lang="ru-RU" sz="3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4. Оценочная </a:t>
            </a:r>
            <a:r>
              <a:rPr lang="ru-RU" sz="3400" dirty="0">
                <a:solidFill>
                  <a:schemeClr val="tx1"/>
                </a:solidFill>
                <a:latin typeface="Bookman Old Style" panose="02050604050505020204" pitchFamily="18" charset="0"/>
              </a:rPr>
              <a:t>деятельность по инструментарию</a:t>
            </a:r>
          </a:p>
          <a:p>
            <a:pPr lvl="0" algn="l"/>
            <a:r>
              <a:rPr lang="ru-RU" sz="3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5. Создание </a:t>
            </a:r>
            <a:r>
              <a:rPr lang="ru-RU" sz="3400" dirty="0">
                <a:solidFill>
                  <a:schemeClr val="tx1"/>
                </a:solidFill>
                <a:latin typeface="Bookman Old Style" panose="02050604050505020204" pitchFamily="18" charset="0"/>
              </a:rPr>
              <a:t>обратной связи при рефлексии. Обратная связь проявляется практически на всех этапах </a:t>
            </a:r>
            <a:r>
              <a:rPr lang="ru-RU" sz="3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занятия </a:t>
            </a:r>
            <a:r>
              <a:rPr lang="ru-RU" sz="3400" dirty="0">
                <a:solidFill>
                  <a:schemeClr val="tx1"/>
                </a:solidFill>
                <a:latin typeface="Bookman Old Style" panose="02050604050505020204" pitchFamily="18" charset="0"/>
              </a:rPr>
              <a:t>и бывает двух видов: устная и письменная.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249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757514"/>
              </p:ext>
            </p:extLst>
          </p:nvPr>
        </p:nvGraphicFramePr>
        <p:xfrm>
          <a:off x="683568" y="836712"/>
          <a:ext cx="7992887" cy="4752528"/>
        </p:xfrm>
        <a:graphic>
          <a:graphicData uri="http://schemas.openxmlformats.org/drawingml/2006/table">
            <a:tbl>
              <a:tblPr firstRow="1" firstCol="1" bandRow="1"/>
              <a:tblGrid>
                <a:gridCol w="1337298"/>
                <a:gridCol w="1593787"/>
                <a:gridCol w="1084672"/>
                <a:gridCol w="1070766"/>
                <a:gridCol w="1756797"/>
                <a:gridCol w="1149567"/>
              </a:tblGrid>
              <a:tr h="335301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Формирующее оценивание.  Приемы и методы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8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«Одноминутное эссе».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Рассуждение по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алгоритму».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«Сигналы рукой».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«Цепочка заметок».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«Метапознавательное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интервью».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«Умная зарядка».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1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«Измерение температуры».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«Карты приложений».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«Вопросы для тестов».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«Недельный отчет».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«Классификация ошибок».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«Правильные вопросы».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1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«Если бы я был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лучшим в этом деле ».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«Уточнение с помощью вопроса «Почему?».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«Речевые образцы».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«Две звезды и желание».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«Если бы я был учителем».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«Доска помощи».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95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576063"/>
          </a:xfrm>
        </p:spPr>
        <p:txBody>
          <a:bodyPr>
            <a:normAutofit/>
          </a:bodyPr>
          <a:lstStyle/>
          <a:p>
            <a:r>
              <a:rPr lang="ru-RU" sz="1600" dirty="0">
                <a:solidFill>
                  <a:srgbClr val="2C2F9E"/>
                </a:solidFill>
                <a:ea typeface="Calibri"/>
                <a:cs typeface="Times New Roman"/>
              </a:rPr>
              <a:t> </a:t>
            </a:r>
            <a:r>
              <a:rPr lang="ru-RU" sz="1600" b="1" dirty="0" smtClean="0">
                <a:solidFill>
                  <a:srgbClr val="2C2F9E"/>
                </a:solidFill>
                <a:effectLst/>
                <a:latin typeface="Times New Roman"/>
                <a:ea typeface="Calibri"/>
                <a:cs typeface="Times New Roman"/>
              </a:rPr>
              <a:t>Лист самооценки навыков сотрудничества</a:t>
            </a:r>
            <a:endParaRPr lang="ru-RU" sz="1600" dirty="0">
              <a:solidFill>
                <a:srgbClr val="2C2F9E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55576" y="764704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Фамилия, имя ______________________________________</a:t>
            </a:r>
          </a:p>
          <a:p>
            <a:r>
              <a:rPr lang="ru-RU" dirty="0" smtClean="0"/>
              <a:t>Нарисуй синий кружок напротив того утверждения, которое считаешь верным.</a:t>
            </a:r>
            <a:endParaRPr lang="ru-RU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2015172" y="1808638"/>
          <a:ext cx="5113655" cy="4109086"/>
        </p:xfrm>
        <a:graphic>
          <a:graphicData uri="http://schemas.openxmlformats.org/drawingml/2006/table">
            <a:tbl>
              <a:tblPr firstRow="1" firstCol="1" bandRow="1"/>
              <a:tblGrid>
                <a:gridCol w="1344930"/>
                <a:gridCol w="1248410"/>
                <a:gridCol w="1257935"/>
                <a:gridCol w="1262380"/>
              </a:tblGrid>
              <a:tr h="2362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Работая в группе…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Всегда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Иногда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Никода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3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 выслушиваю мнение своих товарищей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8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 высказываю свою точку зрения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7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 был полезен своей группе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3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 с удовольсвием работал в своей группе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067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200" b="1" dirty="0" smtClean="0">
                <a:solidFill>
                  <a:srgbClr val="2C2F9E"/>
                </a:solidFill>
                <a:effectLst/>
                <a:latin typeface="Times New Roman"/>
                <a:ea typeface="Calibri"/>
                <a:cs typeface="Times New Roman"/>
              </a:rPr>
              <a:t>Самодиагностика учебных умений</a:t>
            </a:r>
            <a:endParaRPr lang="ru-RU" sz="2200" dirty="0">
              <a:solidFill>
                <a:srgbClr val="2C2F9E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08721"/>
            <a:ext cx="7704856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446535"/>
              </p:ext>
            </p:extLst>
          </p:nvPr>
        </p:nvGraphicFramePr>
        <p:xfrm>
          <a:off x="1115614" y="1628801"/>
          <a:ext cx="6696745" cy="3744414"/>
        </p:xfrm>
        <a:graphic>
          <a:graphicData uri="http://schemas.openxmlformats.org/drawingml/2006/table">
            <a:tbl>
              <a:tblPr firstRow="1" firstCol="1" bandRow="1"/>
              <a:tblGrid>
                <a:gridCol w="2014398"/>
                <a:gridCol w="1663258"/>
                <a:gridCol w="1676873"/>
                <a:gridCol w="1342216"/>
              </a:tblGrid>
              <a:tr h="3744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Утверждение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Очень уверенно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Уверенно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Неуверенно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3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 могу решать задачу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на……..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3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 могу построить схему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…….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3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 могу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 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придумать задачу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…….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24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1090</Words>
  <Application>Microsoft Office PowerPoint</Application>
  <PresentationFormat>Экран (4:3)</PresentationFormat>
  <Paragraphs>244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МАУ ДО «ДДЮТ им. Е.А.Евтушенко» МО г. Братска Школа педагогического мастерства </vt:lpstr>
      <vt:lpstr> Формирующее оценивание происходит в ходе обучения и является его частью. Его можно рассматривать как текущее оценивание, диагностическое – это  «оценивание для обучения</vt:lpstr>
      <vt:lpstr>Можем ли мы оценить всех одинаково? </vt:lpstr>
      <vt:lpstr> Различия между двумя видами оценивания </vt:lpstr>
      <vt:lpstr>Формирующее оценивание – это это целенаправленный непрерывный процесс наблюдения за учением обучающегося. Оно основывается на оценивании в соответствии с критериями и предполагает обратную связь.</vt:lpstr>
      <vt:lpstr>С чего начать?</vt:lpstr>
      <vt:lpstr>Презентация PowerPoint</vt:lpstr>
      <vt:lpstr> Лист самооценки навыков сотрудничества</vt:lpstr>
      <vt:lpstr> Самодиагностика учебных умений</vt:lpstr>
      <vt:lpstr>Лист самооценки (заполняется в конце изучения темы, блока или в конце курса) </vt:lpstr>
      <vt:lpstr>Прием «Аффективный опросник». Обучающимся выдается таблица для заполнения. В ней приводятся вопросы об отношении учащегося к предмету в  целом, к различным аспектам деятельности.  Цель проведения: даёт возможность педагогу оценить  метапредметные результаты обучающихся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18</cp:revision>
  <dcterms:created xsi:type="dcterms:W3CDTF">2022-09-26T07:20:32Z</dcterms:created>
  <dcterms:modified xsi:type="dcterms:W3CDTF">2022-10-17T07:58:34Z</dcterms:modified>
</cp:coreProperties>
</file>