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3" r:id="rId6"/>
    <p:sldId id="264" r:id="rId7"/>
    <p:sldId id="265" r:id="rId8"/>
    <p:sldId id="266" r:id="rId9"/>
    <p:sldId id="26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70740-2DE8-47BE-B375-1A679B9BC043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5E0EC-2AFE-46A0-8C09-1293514F15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253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70740-2DE8-47BE-B375-1A679B9BC043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5E0EC-2AFE-46A0-8C09-1293514F15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250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70740-2DE8-47BE-B375-1A679B9BC043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5E0EC-2AFE-46A0-8C09-1293514F15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051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70740-2DE8-47BE-B375-1A679B9BC043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5E0EC-2AFE-46A0-8C09-1293514F15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134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70740-2DE8-47BE-B375-1A679B9BC043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5E0EC-2AFE-46A0-8C09-1293514F15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57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70740-2DE8-47BE-B375-1A679B9BC043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5E0EC-2AFE-46A0-8C09-1293514F15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565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70740-2DE8-47BE-B375-1A679B9BC043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5E0EC-2AFE-46A0-8C09-1293514F15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738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70740-2DE8-47BE-B375-1A679B9BC043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5E0EC-2AFE-46A0-8C09-1293514F15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10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70740-2DE8-47BE-B375-1A679B9BC043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5E0EC-2AFE-46A0-8C09-1293514F15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885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70740-2DE8-47BE-B375-1A679B9BC043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5E0EC-2AFE-46A0-8C09-1293514F15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279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70740-2DE8-47BE-B375-1A679B9BC043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5E0EC-2AFE-46A0-8C09-1293514F15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321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5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70740-2DE8-47BE-B375-1A679B9BC043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5E0EC-2AFE-46A0-8C09-1293514F15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539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8080" y="1484784"/>
            <a:ext cx="7200800" cy="288032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«</a:t>
            </a:r>
            <a:r>
              <a:rPr lang="ru-RU" b="1" dirty="0">
                <a:solidFill>
                  <a:srgbClr val="002060"/>
                </a:solidFill>
              </a:rPr>
              <a:t>Деревенская пляска как модель мира. Формирование глобальных компетенций через народную хореографию малой Родины»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82035CB-6B22-4807-AA7D-81AF4BA34E48}"/>
              </a:ext>
            </a:extLst>
          </p:cNvPr>
          <p:cNvSpPr txBox="1"/>
          <p:nvPr/>
        </p:nvSpPr>
        <p:spPr>
          <a:xfrm flipH="1">
            <a:off x="284480" y="188640"/>
            <a:ext cx="860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ru-RU" sz="1600" b="1" dirty="0">
                <a:solidFill>
                  <a:srgbClr val="7A0000"/>
                </a:solidFill>
                <a:latin typeface="Constantia" panose="02030602050306030303" pitchFamily="18" charset="0"/>
              </a:rPr>
              <a:t>Муниципальное автономное учреждение дополнительного образования </a:t>
            </a:r>
          </a:p>
          <a:p>
            <a:pPr algn="ctr" defTabSz="457200"/>
            <a:r>
              <a:rPr lang="ru-RU" sz="1600" b="1" dirty="0">
                <a:solidFill>
                  <a:srgbClr val="7A0000"/>
                </a:solidFill>
                <a:latin typeface="Constantia" panose="02030602050306030303" pitchFamily="18" charset="0"/>
              </a:rPr>
              <a:t>«Дворец детского и юношеского творчества имени Е. А. Евтушенко»</a:t>
            </a:r>
          </a:p>
          <a:p>
            <a:pPr algn="ctr" defTabSz="457200"/>
            <a:r>
              <a:rPr lang="ru-RU" sz="1600" b="1" dirty="0">
                <a:solidFill>
                  <a:srgbClr val="7A0000"/>
                </a:solidFill>
                <a:latin typeface="Constantia" panose="02030602050306030303" pitchFamily="18" charset="0"/>
              </a:rPr>
              <a:t> муниципального образования города Братска</a:t>
            </a:r>
          </a:p>
        </p:txBody>
      </p:sp>
      <p:sp>
        <p:nvSpPr>
          <p:cNvPr id="5" name="Текст 3">
            <a:extLst>
              <a:ext uri="{FF2B5EF4-FFF2-40B4-BE49-F238E27FC236}">
                <a16:creationId xmlns="" xmlns:a16="http://schemas.microsoft.com/office/drawing/2014/main" id="{359624F0-7545-41AD-AF6E-F11006E63D7F}"/>
              </a:ext>
            </a:extLst>
          </p:cNvPr>
          <p:cNvSpPr txBox="1">
            <a:spLocks/>
          </p:cNvSpPr>
          <p:nvPr/>
        </p:nvSpPr>
        <p:spPr>
          <a:xfrm>
            <a:off x="5372052" y="4869160"/>
            <a:ext cx="3550920" cy="17906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itchFamily="34" charset="0"/>
              <a:buNone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1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solidFill>
                  <a:srgbClr val="7A0000"/>
                </a:solidFill>
                <a:latin typeface="Constantia" panose="02030602050306030303" pitchFamily="18" charset="0"/>
              </a:rPr>
              <a:t>педагог дополнительного образования</a:t>
            </a:r>
          </a:p>
          <a:p>
            <a:pPr algn="ctr"/>
            <a:r>
              <a:rPr lang="ru-RU" sz="3200" b="1" dirty="0" err="1" smtClean="0">
                <a:solidFill>
                  <a:srgbClr val="7A0000"/>
                </a:solidFill>
                <a:latin typeface="Monotype Corsiva" panose="03010101010201010101" pitchFamily="66" charset="0"/>
              </a:rPr>
              <a:t>Эйсимонт</a:t>
            </a:r>
            <a:r>
              <a:rPr lang="ru-RU" sz="3200" b="1" dirty="0" smtClean="0">
                <a:solidFill>
                  <a:srgbClr val="7A0000"/>
                </a:solidFill>
                <a:latin typeface="Monotype Corsiva" panose="03010101010201010101" pitchFamily="66" charset="0"/>
              </a:rPr>
              <a:t> Надежда Андреевна</a:t>
            </a:r>
            <a:endParaRPr lang="ru-RU" sz="3200" b="1" dirty="0">
              <a:solidFill>
                <a:srgbClr val="7A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195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5304257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Братск – сердце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Ангары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349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336" y="2672966"/>
            <a:ext cx="8666152" cy="30243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Задачи мастер-класса</a:t>
            </a:r>
            <a:r>
              <a:rPr lang="ru-RU" sz="2400" b="1" dirty="0" smtClean="0">
                <a:solidFill>
                  <a:srgbClr val="C00000"/>
                </a:solidFill>
              </a:rPr>
              <a:t>:</a:t>
            </a:r>
          </a:p>
          <a:p>
            <a:pPr algn="just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Обучающие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: познакомить с элементами традиционной пляски, научить «читать» культурные коды в движениях.</a:t>
            </a:r>
          </a:p>
          <a:p>
            <a:pPr algn="just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Развивающие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: развить навыки невербального общения,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эмпатии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, доверия, гибкости в социальных ролях.</a:t>
            </a:r>
          </a:p>
          <a:p>
            <a:pPr algn="just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Воспитательные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: воспитать уважение к истории своей семьи и региона, способность понимать и принимать другие культуры.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320935" y="404664"/>
            <a:ext cx="8571543" cy="19442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Моя педагогическая цель: 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</a:rPr>
              <a:t>создать условия для формирования глобальных компетенций через телесное знакомство с культурным наследием своей малой родины.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317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Особенности плясок деревни Падун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251" y="1224249"/>
            <a:ext cx="2835581" cy="31281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AutoShape 10" descr="https://i.oneme.ru/i?r=BTE2sh_eZW7g8kugOdIm2NotTmxpoLlsrM0Jys1vg49zN7U8KkteJHvglxiECd_aSH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251" y="4391192"/>
            <a:ext cx="2862487" cy="21475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7" name="Picture 1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882" y="2816527"/>
            <a:ext cx="4980683" cy="37122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8" name="Picture 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01366"/>
            <a:ext cx="1774379" cy="1780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9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001366"/>
            <a:ext cx="2371080" cy="1797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2395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3573"/>
            <a:ext cx="8229600" cy="999851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Становимся жителями Падуна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934092" y="4797152"/>
            <a:ext cx="6205603" cy="18251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«Завяжите пояса, накиньте платки, наденьте бусы-обереги».</a:t>
            </a:r>
            <a:endParaRPr lang="ru-RU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196573"/>
            <a:ext cx="2698756" cy="36005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143" y="1053424"/>
            <a:ext cx="2499795" cy="37437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18" y="4797152"/>
            <a:ext cx="1820628" cy="18206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5884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Моделируем мир жителей Падуна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Пляска «</a:t>
            </a:r>
            <a:r>
              <a:rPr lang="ru-RU" b="1" dirty="0" err="1" smtClean="0">
                <a:solidFill>
                  <a:srgbClr val="C00000"/>
                </a:solidFill>
              </a:rPr>
              <a:t>Шестера</a:t>
            </a:r>
            <a:r>
              <a:rPr lang="ru-RU" b="1" dirty="0" smtClean="0">
                <a:solidFill>
                  <a:srgbClr val="C00000"/>
                </a:solidFill>
              </a:rPr>
              <a:t>»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8197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3621"/>
            <a:ext cx="2808312" cy="2157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 descr="C:\Users\Luchik\Downloads\фигура 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751550"/>
            <a:ext cx="2738452" cy="2109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C:\Users\Luchik\Downloads\фигура 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751550"/>
            <a:ext cx="2738452" cy="2109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C:\Users\Luchik\Downloads\фигура 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149080"/>
            <a:ext cx="271378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1" name="Picture 9" descr="C:\Users\Luchik\Downloads\фигура 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149080"/>
            <a:ext cx="271378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C:\Users\Luchik\Downloads\фигура 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945" y="4149080"/>
            <a:ext cx="271378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380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85010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Почувствовали связь?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303" y="4005064"/>
            <a:ext cx="4067944" cy="27119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8" y="4209641"/>
            <a:ext cx="3972538" cy="26483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1894" y="805043"/>
            <a:ext cx="5040560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4512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6264696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tx2">
                    <a:lumMod val="50000"/>
                  </a:schemeClr>
                </a:solidFill>
              </a:rPr>
              <a:t>«Прошлое не уходит бесследно, оно пульсирует в нас, как ритм в танце»</a:t>
            </a:r>
            <a:endParaRPr lang="ru-RU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962" y="4337050"/>
            <a:ext cx="2520950" cy="252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2804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</a:rPr>
              <a:t>Спасибо за внимание!</a:t>
            </a: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5229200"/>
            <a:ext cx="8229600" cy="1304776"/>
          </a:xfrm>
        </p:spPr>
        <p:txBody>
          <a:bodyPr/>
          <a:lstStyle/>
          <a:p>
            <a:pPr marL="0" indent="0" algn="r">
              <a:buNone/>
            </a:pPr>
            <a:r>
              <a:rPr lang="ru-RU" b="1" dirty="0" err="1" smtClean="0">
                <a:solidFill>
                  <a:srgbClr val="C00000"/>
                </a:solidFill>
              </a:rPr>
              <a:t>Эйсимонт</a:t>
            </a:r>
            <a:r>
              <a:rPr lang="ru-RU" b="1" dirty="0" smtClean="0">
                <a:solidFill>
                  <a:srgbClr val="C00000"/>
                </a:solidFill>
              </a:rPr>
              <a:t> Надежда Андреевна</a:t>
            </a:r>
          </a:p>
          <a:p>
            <a:pPr marL="0" indent="0" algn="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Педагог дополнительного образования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57200" y="2276872"/>
            <a:ext cx="8229600" cy="16561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4400" b="1" dirty="0" smtClean="0">
                <a:solidFill>
                  <a:schemeClr val="tx2">
                    <a:lumMod val="50000"/>
                  </a:schemeClr>
                </a:solidFill>
              </a:rPr>
              <a:t>«Танец начинается не с движения, а с истории».</a:t>
            </a:r>
            <a:endParaRPr lang="ru-RU" sz="44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46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183</Words>
  <Application>Microsoft Office PowerPoint</Application>
  <PresentationFormat>Экран (4:3)</PresentationFormat>
  <Paragraphs>23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«Деревенская пляска как модель мира. Формирование глобальных компетенций через народную хореографию малой Родины»</vt:lpstr>
      <vt:lpstr>Братск – сердце  Ангары</vt:lpstr>
      <vt:lpstr>Презентация PowerPoint</vt:lpstr>
      <vt:lpstr>Особенности плясок деревни Падун</vt:lpstr>
      <vt:lpstr>Становимся жителями Падуна</vt:lpstr>
      <vt:lpstr>Моделируем мир жителей Падуна Пляска «Шестера»</vt:lpstr>
      <vt:lpstr>Почувствовали связь?</vt:lpstr>
      <vt:lpstr>«Прошлое не уходит бесследно, оно пульсирует в нас, как ритм в танце»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Luchik</dc:creator>
  <cp:lastModifiedBy>Зубр</cp:lastModifiedBy>
  <cp:revision>16</cp:revision>
  <dcterms:created xsi:type="dcterms:W3CDTF">2026-03-22T00:26:07Z</dcterms:created>
  <dcterms:modified xsi:type="dcterms:W3CDTF">2026-03-27T10:22:58Z</dcterms:modified>
</cp:coreProperties>
</file>